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charts/chart57.xml" ContentType="application/vnd.openxmlformats-officedocument.drawingml.chart+xml"/>
  <Override PartName="/ppt/charts/chart68.xml" ContentType="application/vnd.openxmlformats-officedocument.drawingml.char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charts/chart35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theme/themeOverride1.xml" ContentType="application/vnd.openxmlformats-officedocument.themeOverride+xml"/>
  <Override PartName="/ppt/drawings/drawing17.xml" ContentType="application/vnd.openxmlformats-officedocument.drawingml.chartshapes+xml"/>
  <Override PartName="/ppt/charts/chart60.xml" ContentType="application/vnd.openxmlformats-officedocument.drawingml.chart+xml"/>
  <Override PartName="/ppt/charts/chart71.xml" ContentType="application/vnd.openxmlformats-officedocument.drawingml.chart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diagrams/drawing3.xml" ContentType="application/vnd.ms-office.drawingml.diagramDrawing+xml"/>
  <Override PartName="/ppt/charts/chart76.xml" ContentType="application/vnd.openxmlformats-officedocument.drawingml.chart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diagrams/quickStyle3.xml" ContentType="application/vnd.openxmlformats-officedocument.drawingml.diagramStyle+xml"/>
  <Override PartName="/ppt/charts/chart65.xml" ContentType="application/vnd.openxmlformats-officedocument.drawingml.char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charts/chart54.xml" ContentType="application/vnd.openxmlformats-officedocument.drawingml.char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drawings/drawing10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9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charts/chart48.xml" ContentType="application/vnd.openxmlformats-officedocument.drawingml.chart+xml"/>
  <Override PartName="/ppt/theme/themeOverride7.xml" ContentType="application/vnd.openxmlformats-officedocument.themeOverride+xml"/>
  <Override PartName="/ppt/charts/chart77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charts/chart55.xml" ContentType="application/vnd.openxmlformats-officedocument.drawingml.chart+xml"/>
  <Override PartName="/ppt/theme/themeOverride10.xml" ContentType="application/vnd.openxmlformats-officedocument.themeOverride+xml"/>
  <Override PartName="/ppt/charts/chart66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charts/chart26.xml" ContentType="application/vnd.openxmlformats-officedocument.drawingml.chart+xml"/>
  <Override PartName="/ppt/theme/themeOverride3.xml" ContentType="application/vnd.openxmlformats-officedocument.themeOverride+xml"/>
  <Override PartName="/ppt/charts/chart44.xml" ContentType="application/vnd.openxmlformats-officedocument.drawingml.chart+xml"/>
  <Override PartName="/ppt/drawings/drawing19.xml" ContentType="application/vnd.openxmlformats-officedocument.drawingml.chartshapes+xml"/>
  <Override PartName="/ppt/charts/chart73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charts/chart51.xml" ContentType="application/vnd.openxmlformats-officedocument.drawingml.chart+xml"/>
  <Override PartName="/ppt/charts/chart62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drawings/drawing15.xml" ContentType="application/vnd.openxmlformats-officedocument.drawingml.chartshapes+xml"/>
  <Override PartName="/ppt/drawings/drawing9.xml" ContentType="application/vnd.openxmlformats-officedocument.drawingml.chartshape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drawings/drawing11.xml" ContentType="application/vnd.openxmlformats-officedocument.drawingml.chartshape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8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charts/chart49.xml" ContentType="application/vnd.openxmlformats-officedocument.drawingml.chart+xml"/>
  <Override PartName="/ppt/theme/themeOverride8.xml" ContentType="application/vnd.openxmlformats-officedocument.themeOverride+xml"/>
  <Override PartName="/ppt/charts/chart67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charts/chart38.xml" ContentType="application/vnd.openxmlformats-officedocument.drawingml.chart+xml"/>
  <Override PartName="/ppt/charts/chart56.xml" ContentType="application/vnd.openxmlformats-officedocument.drawingml.chart+xml"/>
  <Override PartName="/ppt/charts/chart74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theme/themeOverride4.xml" ContentType="application/vnd.openxmlformats-officedocument.themeOverride+xml"/>
  <Override PartName="/ppt/charts/chart45.xml" ContentType="application/vnd.openxmlformats-officedocument.drawingml.chart+xml"/>
  <Override PartName="/ppt/charts/chart63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  <Override PartName="/ppt/charts/chart52.xml" ContentType="application/vnd.openxmlformats-officedocument.drawingml.chart+xml"/>
  <Override PartName="/ppt/charts/chart70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drawings/drawing16.xml" ContentType="application/vnd.openxmlformats-officedocument.drawingml.chartshapes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slides/slide98.xml" ContentType="application/vnd.openxmlformats-officedocument.presentationml.slide+xml"/>
  <Override PartName="/ppt/drawings/drawing12.xml" ContentType="application/vnd.openxmlformats-officedocument.drawingml.chartshape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theme/themeOverride9.xml" ContentType="application/vnd.openxmlformats-officedocument.themeOverride+xml"/>
  <Override PartName="/ppt/diagrams/colors3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charts/chart28.xml" ContentType="application/vnd.openxmlformats-officedocument.drawingml.chart+xml"/>
  <Override PartName="/ppt/theme/themeOverride5.xml" ContentType="application/vnd.openxmlformats-officedocument.themeOverride+xml"/>
  <Override PartName="/ppt/charts/chart75.xml" ContentType="application/vnd.openxmlformats-officedocument.drawingml.char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charts/chart53.xml" ContentType="application/vnd.openxmlformats-officedocument.drawingml.chart+xml"/>
  <Override PartName="/ppt/charts/chart64.xml" ContentType="application/vnd.openxmlformats-officedocument.drawingml.chart+xml"/>
  <Override PartName="/ppt/slides/slide32.xml" ContentType="application/vnd.openxmlformats-officedocument.presentationml.slide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charts/chart3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rawings/drawing13.xml" ContentType="application/vnd.openxmlformats-officedocument.drawingml.chartshapes+xml"/>
  <Override PartName="/ppt/notesSlides/notesSlide12.xml" ContentType="application/vnd.openxmlformats-officedocument.presentationml.notesSlide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charts/chart69.xml" ContentType="application/vnd.openxmlformats-officedocument.drawingml.char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charts/chart58.xml" ContentType="application/vnd.openxmlformats-officedocument.drawingml.chart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charts/chart72.xml" ContentType="application/vnd.openxmlformats-officedocument.drawingml.char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drawings/drawing18.xml" ContentType="application/vnd.openxmlformats-officedocument.drawingml.chartshapes+xml"/>
  <Override PartName="/ppt/charts/chart61.xml" ContentType="application/vnd.openxmlformats-officedocument.drawingml.chart+xml"/>
  <Override PartName="/ppt/slides/slide40.xml" ContentType="application/vnd.openxmlformats-officedocument.presentationml.slide+xml"/>
  <Override PartName="/ppt/charts/chart50.xml" ContentType="application/vnd.openxmlformats-officedocument.drawingml.chart+xml"/>
  <Default Extension="wdp" ContentType="image/vnd.ms-photo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notesMasterIdLst>
    <p:notesMasterId r:id="rId101"/>
  </p:notesMasterIdLst>
  <p:handoutMasterIdLst>
    <p:handoutMasterId r:id="rId102"/>
  </p:handoutMasterIdLst>
  <p:sldIdLst>
    <p:sldId id="609" r:id="rId2"/>
    <p:sldId id="610" r:id="rId3"/>
    <p:sldId id="613" r:id="rId4"/>
    <p:sldId id="617" r:id="rId5"/>
    <p:sldId id="618" r:id="rId6"/>
    <p:sldId id="615" r:id="rId7"/>
    <p:sldId id="614" r:id="rId8"/>
    <p:sldId id="616" r:id="rId9"/>
    <p:sldId id="690" r:id="rId10"/>
    <p:sldId id="606" r:id="rId11"/>
    <p:sldId id="623" r:id="rId12"/>
    <p:sldId id="625" r:id="rId13"/>
    <p:sldId id="552" r:id="rId14"/>
    <p:sldId id="542" r:id="rId15"/>
    <p:sldId id="598" r:id="rId16"/>
    <p:sldId id="327" r:id="rId17"/>
    <p:sldId id="597" r:id="rId18"/>
    <p:sldId id="686" r:id="rId19"/>
    <p:sldId id="687" r:id="rId20"/>
    <p:sldId id="688" r:id="rId21"/>
    <p:sldId id="605" r:id="rId22"/>
    <p:sldId id="628" r:id="rId23"/>
    <p:sldId id="629" r:id="rId24"/>
    <p:sldId id="495" r:id="rId25"/>
    <p:sldId id="498" r:id="rId26"/>
    <p:sldId id="603" r:id="rId27"/>
    <p:sldId id="630" r:id="rId28"/>
    <p:sldId id="631" r:id="rId29"/>
    <p:sldId id="435" r:id="rId30"/>
    <p:sldId id="436" r:id="rId31"/>
    <p:sldId id="632" r:id="rId32"/>
    <p:sldId id="633" r:id="rId33"/>
    <p:sldId id="634" r:id="rId34"/>
    <p:sldId id="443" r:id="rId35"/>
    <p:sldId id="604" r:id="rId36"/>
    <p:sldId id="640" r:id="rId37"/>
    <p:sldId id="437" r:id="rId38"/>
    <p:sldId id="636" r:id="rId39"/>
    <p:sldId id="635" r:id="rId40"/>
    <p:sldId id="500" r:id="rId41"/>
    <p:sldId id="501" r:id="rId42"/>
    <p:sldId id="637" r:id="rId43"/>
    <p:sldId id="638" r:id="rId44"/>
    <p:sldId id="639" r:id="rId45"/>
    <p:sldId id="642" r:id="rId46"/>
    <p:sldId id="643" r:id="rId47"/>
    <p:sldId id="472" r:id="rId48"/>
    <p:sldId id="504" r:id="rId49"/>
    <p:sldId id="600" r:id="rId50"/>
    <p:sldId id="602" r:id="rId51"/>
    <p:sldId id="641" r:id="rId52"/>
    <p:sldId id="644" r:id="rId53"/>
    <p:sldId id="645" r:id="rId54"/>
    <p:sldId id="646" r:id="rId55"/>
    <p:sldId id="647" r:id="rId56"/>
    <p:sldId id="651" r:id="rId57"/>
    <p:sldId id="508" r:id="rId58"/>
    <p:sldId id="649" r:id="rId59"/>
    <p:sldId id="650" r:id="rId60"/>
    <p:sldId id="648" r:id="rId61"/>
    <p:sldId id="509" r:id="rId62"/>
    <p:sldId id="652" r:id="rId63"/>
    <p:sldId id="510" r:id="rId64"/>
    <p:sldId id="653" r:id="rId65"/>
    <p:sldId id="655" r:id="rId66"/>
    <p:sldId id="654" r:id="rId67"/>
    <p:sldId id="512" r:id="rId68"/>
    <p:sldId id="462" r:id="rId69"/>
    <p:sldId id="442" r:id="rId70"/>
    <p:sldId id="658" r:id="rId71"/>
    <p:sldId id="659" r:id="rId72"/>
    <p:sldId id="660" r:id="rId73"/>
    <p:sldId id="661" r:id="rId74"/>
    <p:sldId id="662" r:id="rId75"/>
    <p:sldId id="663" r:id="rId76"/>
    <p:sldId id="664" r:id="rId77"/>
    <p:sldId id="665" r:id="rId78"/>
    <p:sldId id="666" r:id="rId79"/>
    <p:sldId id="667" r:id="rId80"/>
    <p:sldId id="668" r:id="rId81"/>
    <p:sldId id="656" r:id="rId82"/>
    <p:sldId id="679" r:id="rId83"/>
    <p:sldId id="680" r:id="rId84"/>
    <p:sldId id="681" r:id="rId85"/>
    <p:sldId id="682" r:id="rId86"/>
    <p:sldId id="683" r:id="rId87"/>
    <p:sldId id="669" r:id="rId88"/>
    <p:sldId id="671" r:id="rId89"/>
    <p:sldId id="673" r:id="rId90"/>
    <p:sldId id="674" r:id="rId91"/>
    <p:sldId id="676" r:id="rId92"/>
    <p:sldId id="678" r:id="rId93"/>
    <p:sldId id="684" r:id="rId94"/>
    <p:sldId id="544" r:id="rId95"/>
    <p:sldId id="545" r:id="rId96"/>
    <p:sldId id="488" r:id="rId97"/>
    <p:sldId id="685" r:id="rId98"/>
    <p:sldId id="401" r:id="rId99"/>
    <p:sldId id="270" r:id="rId100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11175" indent="-1841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22350" indent="-3698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35113" indent="-5540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46288" indent="-7413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33"/>
    <a:srgbClr val="00CCFF"/>
    <a:srgbClr val="00CC00"/>
    <a:srgbClr val="CCFF99"/>
    <a:srgbClr val="99FFCC"/>
    <a:srgbClr val="99FF99"/>
    <a:srgbClr val="99FF66"/>
    <a:srgbClr val="99FF33"/>
    <a:srgbClr val="CC66FF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29" autoAdjust="0"/>
    <p:restoredTop sz="92138" autoAdjust="0"/>
  </p:normalViewPr>
  <p:slideViewPr>
    <p:cSldViewPr>
      <p:cViewPr varScale="1">
        <p:scale>
          <a:sx n="116" d="100"/>
          <a:sy n="116" d="100"/>
        </p:scale>
        <p:origin x="-160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4;&#1090;&#1082;&#1088;&#1099;&#1090;&#1086;&#1089;&#1090;&#1100;%20&#1073;&#1102;&#1076;%20&#1076;&#1072;&#1085;&#1085;&#1099;&#1093;%2005-35-276508\&#1076;&#1083;&#1103;%20&#1087;&#1088;&#1077;&#1079;&#1077;&#1085;&#1090;&#1072;&#1094;&#1080;&#1080;%20(2)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8.%20&#1054;&#1090;&#1076;&#1077;&#1083;%20&#1101;&#1082;&#1086;&#1085;&#1086;&#1084;&#1080;&#1082;&#1080;\&#1044;&#1086;&#1082;&#1080;\&#1044;&#1051;&#1071;%20&#1057;&#1058;&#1045;&#1053;&#1044;&#1040;\&#1044;&#1080;&#1072;&#1075;&#1088;&#1072;&#1084;&#1084;&#107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4.&#1054;&#1090;&#1076;&#1077;&#1083;%20&#1076;&#1086;&#1093;&#1086;&#1076;&#1086;&#1074;\&#1054;&#1058;&#1050;&#1056;&#1067;&#1058;&#1067;&#1049;%20&#1041;&#1070;&#1044;&#1046;&#1045;&#1058;%20&#1076;&#1083;&#1103;%20&#1087;&#1091;&#1073;&#1083;&#1080;&#1082;&#1072;&#1094;&#1080;&#1080;\&#1058;&#1072;&#1073;&#1083;&#1080;&#1094;&#1072;%20&#1087;&#1086;&#1089;&#1090;&#1091;&#1087;&#1083;&#1077;&#1085;&#1080;&#1081;%20&#1074;%20&#1088;&#1072;&#1079;&#1088;&#1077;&#1079;&#1077;%20&#1052;&#1054;%20&#1085;&#1072;%2001.01.2026&#1075;.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4.&#1054;&#1090;&#1076;&#1077;&#1083;%20&#1076;&#1086;&#1093;&#1086;&#1076;&#1086;&#1074;\&#1054;&#1058;&#1050;&#1056;&#1067;&#1058;&#1067;&#1049;%20&#1041;&#1070;&#1044;&#1046;&#1045;&#1058;%20&#1076;&#1083;&#1103;%20&#1087;&#1091;&#1073;&#1083;&#1080;&#1082;&#1072;&#1094;&#1080;&#1080;\&#1058;&#1072;&#1073;&#1083;&#1080;&#1094;&#1072;%20&#1087;&#1086;&#1089;&#1090;&#1091;&#1087;&#1083;&#1077;&#1085;&#1080;&#1081;%20&#1074;%20&#1088;&#1072;&#1079;&#1088;&#1077;&#1079;&#1077;%20&#1052;&#1054;%20&#1085;&#1072;%2001.01.2026&#1075;.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48;&#1089;&#1087;&#1086;&#1083;&#1085;&#1077;&#1085;&#1080;&#1077;%20&#1079;&#1072;%202024%20&#1075;&#1086;&#1076;\&#1076;&#1083;&#1103;%20&#1087;&#1088;&#1077;&#1079;&#1077;&#1085;&#1090;&#1072;&#1094;&#1080;&#1080;%20(2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&#1043;&#1054;&#1044;&#1054;&#1042;&#1054;&#1049;%20&#1054;&#1058;&#1063;&#1045;&#1058;%20&#1043;&#1051;&#1040;&#1042;&#1067;%20&#1079;&#1072;%202025%20&#1075;\&#1090;&#1072;&#1073;&#1083;&#1080;&#1094;&#1099;%20&#1076;&#1083;&#1103;%20&#1086;&#1090;&#1095;&#1077;&#1090;&#1072;%20&#1075;&#1083;&#1072;&#1074;&#1099;%20&#1044;&#1054;&#1061;&#1054;&#1044;&#106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3\&#1072;&#1076;&#1084;&#1080;&#1085;&#1080;&#1089;&#1090;&#1088;&#1072;&#1094;&#1080;&#1103;%20&#1084;&#1086;%20&#1072;&#1083;&#1072;&#1087;&#1072;&#1077;&#1074;&#1089;&#1082;&#1086;&#1077;\&#1054;&#1073;&#1084;&#1077;&#1085;\4.%20&#1060;&#1080;&#1085;&#1072;&#1085;&#1089;&#1086;&#1074;&#1086;&#1077;%20&#1091;&#1087;&#1088;&#1072;&#1074;&#1083;&#1077;&#1085;&#1080;&#1077;\&#1043;&#1054;&#1044;&#1054;&#1042;&#1054;&#1049;%20&#1054;&#1058;&#1063;&#1045;&#1058;%20&#1043;&#1051;&#1040;&#1042;&#1067;%20&#1079;&#1072;%202025%20&#1075;\&#1090;&#1072;&#1073;&#1083;&#1080;&#1094;&#1099;%20&#1076;&#1083;&#1103;%20&#1086;&#1090;&#1095;&#1077;&#1090;&#1072;%20&#1075;&#1083;&#1072;&#1074;&#1099;%20&#1044;&#1054;&#1061;&#1054;&#1044;&#1067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3;&#1077;&#1084;&#1099;&#1090;&#1086;&#1074;&#1072;_&#1045;&#1053;\&#1053;&#1077;&#1084;&#1099;&#1090;&#1086;&#1074;&#1072;%20&#1045;.&#1053;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87;&#1088;&#1077;&#1079;%202024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44;&#1051;&#1071;%20&#1055;&#1056;&#1045;&#1047;&#1045;&#1053;&#1058;%20&#1088;&#1072;&#1089;&#1093;&#1086;&#1076;&#1099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file:///C:\Users\Kazna3\Desktop\&#1087;&#1088;&#1086;&#1077;&#1082;&#1090;%20&#1073;&#1102;&#1076;&#1078;&#1077;&#1090;&#1072;%20&#1087;&#1088;&#1077;&#1079;&#1077;&#1085;&#1090;&#1072;&#1094;&#1080;&#1080;\2020%20&#1075;&#1086;&#1076;\&#1076;&#1083;&#1103;%20&#1087;&#1088;&#1077;&#1079;&#1077;&#1085;&#1090;&#1072;&#1094;&#1080;&#1080;.xlsx" TargetMode="External"/><Relationship Id="rId1" Type="http://schemas.openxmlformats.org/officeDocument/2006/relationships/themeOverride" Target="../theme/themeOverride1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2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oleObject" Target="file:///C:\Users\Kazna3\Desktop\&#1087;&#1088;&#1086;&#1077;&#1082;&#1090;%20&#1073;&#1102;&#1076;&#1078;&#1077;&#1090;&#1072;%20&#1087;&#1088;&#1077;&#1079;&#1077;&#1085;&#1090;&#1072;&#1094;&#1080;&#1080;\2020%20&#1075;&#1086;&#1076;\&#1076;&#1083;&#1103;%20&#1087;&#1088;&#1077;&#1079;&#1077;&#1085;&#1090;&#1072;&#1094;&#1080;&#1080;.xlsx" TargetMode="External"/><Relationship Id="rId1" Type="http://schemas.openxmlformats.org/officeDocument/2006/relationships/themeOverride" Target="../theme/themeOverride3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4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user\Desktop\&#1087;&#1088;&#1077;&#1079;&#1077;&#1085;&#1090;&#1072;&#1094;%20&#1080;&#1089;&#1087;&#1086;&#1083;&#1085;&#1077;&#1085;&#1080;&#1077;%20&#1079;&#1072;%202023\&#1076;&#1083;&#1103;%20&#1087;&#1088;&#1077;&#1079;&#1077;&#1085;&#1090;&#1072;&#1094;&#1080;&#1080;%201.xlsx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5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6.xm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7.xml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76;&#1083;&#1103;%20&#1087;&#1088;&#1077;&#1079;&#1077;&#1085;&#1090;&#1072;&#1094;&#1080;&#1080;.xlsx" TargetMode="External"/><Relationship Id="rId1" Type="http://schemas.openxmlformats.org/officeDocument/2006/relationships/themeOverride" Target="../theme/themeOverride8.xm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9.xm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zna3\Desktop\&#1087;&#1080;&#1089;&#1100;&#1084;&#1072;\&#1087;&#1088;&#1086;&#1077;&#1082;&#1090;%20&#1073;&#1102;&#1076;&#1078;&#1077;&#1090;&#1072;%20&#1087;&#1088;&#1077;&#1079;&#1077;&#1085;&#1090;&#1072;&#1094;&#1080;&#1080;\2020%20&#1075;&#1086;&#1076;\&#1055;&#1056;&#1045;&#1047;&#1045;&#1053;&#1058;&#1040;&#1062;&#1048;&#1071;%20&#1054;&#1058;&#1063;&#1045;&#1058;%20&#1047;&#1040;%202020\&#1076;&#1083;&#1103;%20&#1087;&#1088;&#1077;&#1079;&#1077;&#1085;&#1090;&#1072;&#1094;&#1080;&#1080;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5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zna3\Desktop\&#1080;&#1089;&#1087;&#1086;&#1083;%202020\&#1076;&#1083;&#1103;%20&#1087;&#1088;&#1077;&#1079;&#1077;&#1085;&#1090;&#1072;&#1094;&#1080;&#1080;.xlsx" TargetMode="External"/><Relationship Id="rId1" Type="http://schemas.openxmlformats.org/officeDocument/2006/relationships/themeOverride" Target="../theme/themeOverride10.xm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3;&#1086;&#1074;&#1072;&#1103;%20&#1087;&#1072;&#1087;&#1082;&#1072;\&#1076;&#1083;&#1103;%20&#1087;&#1088;&#1077;&#1079;&#1077;&#1085;&#1090;&#1072;&#1094;&#1080;&#1080;%201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\\192.168.0.8\net$\3.&#1041;&#1102;&#1076;&#1078;&#1077;&#1090;&#1085;&#1099;&#1081;%20&#1086;&#1090;&#1076;&#1077;&#1083;\&#1053;&#1077;&#1084;&#1099;&#1090;&#1086;&#1074;&#1072;_&#1045;&#1053;\&#1053;&#1077;&#1084;&#1099;&#1090;&#1086;&#1074;&#1072;%20&#1045;.&#1053;\&#1087;&#1080;&#1089;&#1100;&#1084;&#1072;\&#1087;&#1088;&#1086;&#1077;&#1082;&#1090;%20&#1073;&#1102;&#1076;&#1078;&#1077;&#1090;&#1072;%20&#1087;&#1088;&#1077;&#1079;&#1077;&#1085;&#1090;&#1072;&#1094;&#1080;&#1080;\2024%20&#1080;%20&#1087;&#1083;%20&#1087;%202025-2026\2024%20&#1075;%20&#1080;%20&#1087;&#1083;%20&#1087;&#1077;&#1088;&#1080;&#1086;&#1076;\&#1087;&#1088;&#1077;&#1079;%202024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0;&#1072;&#1075;&#1088;&#1072;&#1084;&#1084;&#1099;%20&#1087;&#1086;%20&#1052;&#1055;%20&#1079;&#1072;%202025%20&#1074;%20&#1088;&#1072;&#1079;&#1088;&#1077;&#1079;&#1077;%20&#1084;&#1087;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8\net$\3.&#1041;&#1102;&#1076;&#1078;&#1077;&#1090;&#1085;&#1099;&#1081;%20&#1086;&#1090;&#1076;&#1077;&#1083;\&#1054;&#1090;&#1082;&#1088;&#1099;&#1090;&#1086;&#1089;&#1090;&#1100;%20&#1073;&#1102;&#1076;%20&#1076;&#1072;&#1085;&#1085;&#1099;&#1093;%2005-35-276508\&#1076;&#1083;&#1103;%20&#1087;&#1088;&#1077;&#1079;&#1077;&#1085;&#1090;&#1072;&#1094;&#1080;&#1080;%2008.2026.xlsx" TargetMode="Externa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76;&#1083;&#1103;%20&#1087;&#1088;&#1077;&#1079;&#1077;&#1085;&#1090;&#1072;&#1094;&#1080;&#1080;%20(2).xlsx" TargetMode="External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0;&#1089;&#1087;&#1086;&#1083;%202025\&#1044;&#1051;&#1071;%20&#1055;&#1056;&#1045;&#1047;&#1045;&#1053;&#1058;%20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plotArea>
      <c:layout/>
      <c:lineChart>
        <c:grouping val="standard"/>
        <c:ser>
          <c:idx val="0"/>
          <c:order val="0"/>
          <c:tx>
            <c:strRef>
              <c:f>безработица!$A$4</c:f>
              <c:strCache>
                <c:ptCount val="1"/>
                <c:pt idx="0">
                  <c:v>Безработица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безработица!$B$3:$D$3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безработица!$B$4:$D$4</c:f>
              <c:numCache>
                <c:formatCode>0.00%</c:formatCode>
                <c:ptCount val="3"/>
                <c:pt idx="0">
                  <c:v>6.7000000000000141E-3</c:v>
                </c:pt>
                <c:pt idx="1">
                  <c:v>5.3000000000000078E-3</c:v>
                </c:pt>
                <c:pt idx="2">
                  <c:v>5.100000000000009E-3</c:v>
                </c:pt>
              </c:numCache>
            </c:numRef>
          </c:val>
        </c:ser>
        <c:marker val="1"/>
        <c:axId val="153546112"/>
        <c:axId val="153719936"/>
      </c:lineChart>
      <c:catAx>
        <c:axId val="1535461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719936"/>
        <c:crosses val="autoZero"/>
        <c:auto val="1"/>
        <c:lblAlgn val="ctr"/>
        <c:lblOffset val="100"/>
      </c:catAx>
      <c:valAx>
        <c:axId val="153719936"/>
        <c:scaling>
          <c:orientation val="minMax"/>
        </c:scaling>
        <c:axPos val="l"/>
        <c:majorGridlines/>
        <c:numFmt formatCode="0.00%" sourceLinked="1"/>
        <c:tickLblPos val="nextTo"/>
        <c:crossAx val="153546112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view3D>
      <c:rAngAx val="1"/>
    </c:view3D>
    <c:plotArea>
      <c:layout>
        <c:manualLayout>
          <c:layoutTarget val="inner"/>
          <c:xMode val="edge"/>
          <c:yMode val="edge"/>
          <c:x val="9.5885520916619657E-2"/>
          <c:y val="0.17377253587840921"/>
          <c:w val="0.88598294932582156"/>
          <c:h val="0.6019777564397624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0"/>
              <c:layout>
                <c:manualLayout>
                  <c:x val="1.4834800286987894E-2"/>
                  <c:y val="-0.100782452743345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47.7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0"/>
              <c:layout>
                <c:manualLayout>
                  <c:x val="2.6372978287978473E-2"/>
                  <c:y val="-7.9786108421815785E-2"/>
                </c:manualLayout>
              </c:layout>
              <c:tx>
                <c:rich>
                  <a:bodyPr/>
                  <a:lstStyle/>
                  <a:p>
                    <a:pPr>
                      <a:defRPr sz="2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59,6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59.6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dLbls>
            <c:dLbl>
              <c:idx val="0"/>
              <c:layout>
                <c:manualLayout>
                  <c:x val="4.3618212074405097E-2"/>
                  <c:y val="-8.3985377286121668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Заработная плата, тыс. руб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69.599999999999994</c:v>
                </c:pt>
              </c:numCache>
            </c:numRef>
          </c:val>
        </c:ser>
        <c:dLbls>
          <c:showVal val="1"/>
        </c:dLbls>
        <c:gapWidth val="75"/>
        <c:shape val="box"/>
        <c:axId val="153580288"/>
        <c:axId val="153581824"/>
        <c:axId val="0"/>
      </c:bar3DChart>
      <c:catAx>
        <c:axId val="15358028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581824"/>
        <c:crosses val="autoZero"/>
        <c:auto val="1"/>
        <c:lblAlgn val="ctr"/>
        <c:lblOffset val="100"/>
      </c:catAx>
      <c:valAx>
        <c:axId val="153581824"/>
        <c:scaling>
          <c:orientation val="minMax"/>
        </c:scaling>
        <c:axPos val="l"/>
        <c:numFmt formatCode="General" sourceLinked="1"/>
        <c:majorTickMark val="none"/>
        <c:tickLblPos val="none"/>
        <c:crossAx val="153580288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2299278574782182E-4"/>
          <c:y val="7.0224340152681461E-2"/>
          <c:w val="0.17110703350762757"/>
          <c:h val="0.73660929208924131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3.5927078061285402E-2"/>
          <c:y val="0.26513658976163146"/>
          <c:w val="0.9281458438774296"/>
          <c:h val="0.61192923008555111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Лист2!$E$32</c:f>
              <c:strCache>
                <c:ptCount val="1"/>
                <c:pt idx="0">
                  <c:v>обрабатывающие производства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260350" h="95250"/>
              <a:bevelB/>
            </a:sp3d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260350" h="95250"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793-460D-A7EE-436BFACD2BCA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260350" h="95250"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793-460D-A7EE-436BFACD2BCA}"/>
              </c:ext>
            </c:extLst>
          </c:dPt>
          <c:dLbls>
            <c:dLbl>
              <c:idx val="0"/>
              <c:layout>
                <c:manualLayout>
                  <c:x val="-4.6794972594123532E-2"/>
                  <c:y val="-5.019071954967973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93-460D-A7EE-436BFACD2BCA}"/>
                </c:ext>
              </c:extLst>
            </c:dLbl>
            <c:dLbl>
              <c:idx val="1"/>
              <c:layout>
                <c:manualLayout>
                  <c:x val="1.6666666666666771E-2"/>
                  <c:y val="-4.16666666666666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93-460D-A7EE-436BFACD2BCA}"/>
                </c:ext>
              </c:extLst>
            </c:dLbl>
            <c:dLbl>
              <c:idx val="2"/>
              <c:layout>
                <c:manualLayout>
                  <c:x val="2.2633617952134664E-2"/>
                  <c:y val="-6.7893690824476589E-3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itchFamily="18" charset="0"/>
                        <a:cs typeface="Times New Roman" pitchFamily="18" charset="0"/>
                      </a:rPr>
                      <a:t>9674,7</a:t>
                    </a:r>
                  </a:p>
                  <a:p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93-460D-A7EE-436BFACD2B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Лист2!$F$31:$H$31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Лист2!$F$32:$H$32</c:f>
              <c:numCache>
                <c:formatCode>General</c:formatCode>
                <c:ptCount val="3"/>
                <c:pt idx="0">
                  <c:v>8264.1</c:v>
                </c:pt>
                <c:pt idx="1">
                  <c:v>10049.200000000004</c:v>
                </c:pt>
                <c:pt idx="2">
                  <c:v>9674.7000000000007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793-460D-A7EE-436BFACD2BCA}"/>
            </c:ext>
          </c:extLst>
        </c:ser>
        <c:shape val="cylinder"/>
        <c:axId val="155944832"/>
        <c:axId val="155946368"/>
        <c:axId val="0"/>
      </c:bar3DChart>
      <c:catAx>
        <c:axId val="15594483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946368"/>
        <c:crosses val="autoZero"/>
        <c:auto val="1"/>
        <c:lblAlgn val="ctr"/>
        <c:lblOffset val="100"/>
      </c:catAx>
      <c:valAx>
        <c:axId val="155946368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59448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1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prstClr val="white">
            <a:lumMod val="95000"/>
          </a:prstClr>
        </a:solidFill>
      </c:spPr>
    </c:floor>
    <c:plotArea>
      <c:layout>
        <c:manualLayout>
          <c:layoutTarget val="inner"/>
          <c:xMode val="edge"/>
          <c:yMode val="edge"/>
          <c:x val="2.8744666701783033E-2"/>
          <c:y val="0.29251492381605515"/>
          <c:w val="0.9425106665964339"/>
          <c:h val="0.52950248075417106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Лист2!$E$36</c:f>
              <c:strCache>
                <c:ptCount val="1"/>
                <c:pt idx="0">
                  <c:v>сельскохозяйственные организации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E6F-4771-BB77-A52E2AA5C7B0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6F-4771-BB77-A52E2AA5C7B0}"/>
              </c:ext>
            </c:extLst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E6F-4771-BB77-A52E2AA5C7B0}"/>
              </c:ext>
            </c:extLst>
          </c:dPt>
          <c:dLbls>
            <c:dLbl>
              <c:idx val="0"/>
              <c:layout>
                <c:manualLayout>
                  <c:x val="9.9494568223834675E-3"/>
                  <c:y val="-5.526075806391881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6F-4771-BB77-A52E2AA5C7B0}"/>
                </c:ext>
              </c:extLst>
            </c:dLbl>
            <c:dLbl>
              <c:idx val="1"/>
              <c:layout>
                <c:manualLayout>
                  <c:x val="2.7521366982555133E-2"/>
                  <c:y val="-2.64553938451284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6F-4771-BB77-A52E2AA5C7B0}"/>
                </c:ext>
              </c:extLst>
            </c:dLbl>
            <c:dLbl>
              <c:idx val="2"/>
              <c:layout>
                <c:manualLayout>
                  <c:x val="2.0015539623676411E-2"/>
                  <c:y val="-2.057641743509985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6F-4771-BB77-A52E2AA5C7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Лист2!$F$35:$H$35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Лист2!$F$36:$H$36</c:f>
              <c:numCache>
                <c:formatCode>#,##0.0</c:formatCode>
                <c:ptCount val="3"/>
                <c:pt idx="0">
                  <c:v>1317.4</c:v>
                </c:pt>
                <c:pt idx="1">
                  <c:v>1548</c:v>
                </c:pt>
                <c:pt idx="2">
                  <c:v>2058.8000000000002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E6F-4771-BB77-A52E2AA5C7B0}"/>
            </c:ext>
          </c:extLst>
        </c:ser>
        <c:shape val="cylinder"/>
        <c:axId val="156131328"/>
        <c:axId val="156132864"/>
        <c:axId val="0"/>
      </c:bar3DChart>
      <c:catAx>
        <c:axId val="1561313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132864"/>
        <c:crosses val="autoZero"/>
        <c:auto val="1"/>
        <c:lblAlgn val="ctr"/>
        <c:lblOffset val="100"/>
      </c:catAx>
      <c:valAx>
        <c:axId val="156132864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56131328"/>
        <c:crosses val="autoZero"/>
        <c:crossBetween val="between"/>
      </c:valAx>
    </c:plotArea>
    <c:plotVisOnly val="1"/>
    <c:dispBlanksAs val="gap"/>
  </c:chart>
  <c:spPr>
    <a:scene3d>
      <a:camera prst="orthographicFront"/>
      <a:lightRig rig="threePt" dir="t"/>
    </a:scene3d>
    <a:sp3d>
      <a:bevelT w="6350" h="0"/>
      <a:bevelB/>
    </a:sp3d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autoTitleDeleted val="1"/>
    <c:plotArea>
      <c:layout>
        <c:manualLayout>
          <c:layoutTarget val="inner"/>
          <c:xMode val="edge"/>
          <c:yMode val="edge"/>
          <c:x val="4.8429363294965061E-5"/>
          <c:y val="0.28808051459442502"/>
          <c:w val="0.99995157063670503"/>
          <c:h val="0.42098123748962113"/>
        </c:manualLayout>
      </c:layout>
      <c:barChart>
        <c:barDir val="col"/>
        <c:grouping val="clustered"/>
        <c:ser>
          <c:idx val="0"/>
          <c:order val="0"/>
          <c:tx>
            <c:strRef>
              <c:f>Лист2!$E$41</c:f>
              <c:strCache>
                <c:ptCount val="1"/>
                <c:pt idx="0">
                  <c:v>Среднемесячная заработная плата плата работников по полному кругу организаций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>
              <a:outerShdw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1.6380016380016327E-3"/>
                  <c:y val="0.1576354679802968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63-4F2E-97BC-9BA828EA5568}"/>
                </c:ext>
              </c:extLst>
            </c:dLbl>
            <c:dLbl>
              <c:idx val="1"/>
              <c:layout>
                <c:manualLayout>
                  <c:x val="0"/>
                  <c:y val="0.1576354679802968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63-4F2E-97BC-9BA828EA5568}"/>
                </c:ext>
              </c:extLst>
            </c:dLbl>
            <c:dLbl>
              <c:idx val="2"/>
              <c:layout>
                <c:manualLayout>
                  <c:x val="1.638001638001711E-3"/>
                  <c:y val="0.1773399014778339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F63-4F2E-97BC-9BA828EA5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Лист2!$F$40:$H$40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Лист2!$F$41:$H$41</c:f>
              <c:numCache>
                <c:formatCode>#,##0.0</c:formatCode>
                <c:ptCount val="3"/>
                <c:pt idx="0">
                  <c:v>48206</c:v>
                </c:pt>
                <c:pt idx="1">
                  <c:v>60836</c:v>
                </c:pt>
                <c:pt idx="2">
                  <c:v>69644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63-4F2E-97BC-9BA828EA5568}"/>
            </c:ext>
          </c:extLst>
        </c:ser>
        <c:axId val="156167552"/>
        <c:axId val="156222208"/>
      </c:barChart>
      <c:catAx>
        <c:axId val="1561675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222208"/>
        <c:crosses val="autoZero"/>
        <c:auto val="1"/>
        <c:lblAlgn val="ctr"/>
        <c:lblOffset val="100"/>
      </c:catAx>
      <c:valAx>
        <c:axId val="156222208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56167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094216084955018E-2"/>
          <c:y val="3.4214889494387626E-2"/>
          <c:w val="0.89386666900551259"/>
          <c:h val="0.15271725928757524"/>
        </c:manualLayout>
      </c:layout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10"/>
      <c:rotY val="10"/>
      <c:depthPercent val="80"/>
      <c:perspective val="20"/>
    </c:view3D>
    <c:floor>
      <c:spPr>
        <a:solidFill>
          <a:prstClr val="white">
            <a:lumMod val="95000"/>
          </a:prstClr>
        </a:solidFill>
      </c:spPr>
    </c:floor>
    <c:plotArea>
      <c:layout>
        <c:manualLayout>
          <c:layoutTarget val="inner"/>
          <c:xMode val="edge"/>
          <c:yMode val="edge"/>
          <c:x val="6.9946125155408434E-2"/>
          <c:y val="0.25095259266128617"/>
          <c:w val="0.83933633295838062"/>
          <c:h val="0.59092306511373638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Лист2!$E$62</c:f>
              <c:strCache>
                <c:ptCount val="1"/>
                <c:pt idx="0">
                  <c:v>Оборот общественного питания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DCA-4219-9F95-1989879003AA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CA-4219-9F95-1989879003AA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DCA-4219-9F95-1989879003AA}"/>
              </c:ext>
            </c:extLst>
          </c:dPt>
          <c:dLbls>
            <c:dLbl>
              <c:idx val="0"/>
              <c:layout>
                <c:manualLayout>
                  <c:x val="8.0326801255106266E-3"/>
                  <c:y val="-3.16518961045249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CA-4219-9F95-1989879003AA}"/>
                </c:ext>
              </c:extLst>
            </c:dLbl>
            <c:dLbl>
              <c:idx val="1"/>
              <c:layout>
                <c:manualLayout>
                  <c:x val="5.3742624277229025E-3"/>
                  <c:y val="-3.956466843886519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CA-4219-9F95-1989879003AA}"/>
                </c:ext>
              </c:extLst>
            </c:dLbl>
            <c:dLbl>
              <c:idx val="2"/>
              <c:layout>
                <c:manualLayout>
                  <c:x val="9.365145146330453E-3"/>
                  <c:y val="-8.285767686016977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CA-4219-9F95-1989879003A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Лист2!$F$61:$H$61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Лист2!$F$62:$H$62</c:f>
              <c:numCache>
                <c:formatCode>General</c:formatCode>
                <c:ptCount val="3"/>
                <c:pt idx="0">
                  <c:v>28.4</c:v>
                </c:pt>
                <c:pt idx="1">
                  <c:v>66.5</c:v>
                </c:pt>
                <c:pt idx="2">
                  <c:v>45.9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DCA-4219-9F95-1989879003AA}"/>
            </c:ext>
          </c:extLst>
        </c:ser>
        <c:shape val="cylinder"/>
        <c:axId val="156001024"/>
        <c:axId val="156002560"/>
        <c:axId val="0"/>
      </c:bar3DChart>
      <c:catAx>
        <c:axId val="15600102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002560"/>
        <c:crosses val="autoZero"/>
        <c:auto val="1"/>
        <c:lblAlgn val="ctr"/>
        <c:lblOffset val="100"/>
      </c:catAx>
      <c:valAx>
        <c:axId val="156002560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General" sourceLinked="1"/>
        <c:tickLblPos val="none"/>
        <c:crossAx val="15600102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2.639793805082331E-2"/>
          <c:y val="0.26919523561709519"/>
          <c:w val="0.94720412389835351"/>
          <c:h val="0.64593115384840594"/>
        </c:manualLayout>
      </c:layout>
      <c:bar3DChart>
        <c:barDir val="col"/>
        <c:grouping val="clustered"/>
        <c:ser>
          <c:idx val="0"/>
          <c:order val="0"/>
          <c:tx>
            <c:strRef>
              <c:f>Лист2!$E$64</c:f>
              <c:strCache>
                <c:ptCount val="1"/>
              </c:strCache>
            </c:strRef>
          </c:tx>
          <c:spPr>
            <a:solidFill>
              <a:srgbClr val="99CC00"/>
            </a:solidFill>
            <a:scene3d>
              <a:camera prst="orthographicFront"/>
              <a:lightRig rig="threePt" dir="t"/>
            </a:scene3d>
            <a:sp3d/>
          </c:spPr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320-45F7-B60A-1A2657A2B9F4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20-45F7-B60A-1A2657A2B9F4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320-45F7-B60A-1A2657A2B9F4}"/>
              </c:ext>
            </c:extLst>
          </c:dPt>
          <c:dLbls>
            <c:dLbl>
              <c:idx val="0"/>
              <c:layout>
                <c:manualLayout>
                  <c:x val="1.1999062750374136E-2"/>
                  <c:y val="-5.26013678792025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20-45F7-B60A-1A2657A2B9F4}"/>
                </c:ext>
              </c:extLst>
            </c:dLbl>
            <c:dLbl>
              <c:idx val="1"/>
              <c:layout>
                <c:manualLayout>
                  <c:x val="2.1598312950673663E-2"/>
                  <c:y val="-3.094222474305974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20-45F7-B60A-1A2657A2B9F4}"/>
                </c:ext>
              </c:extLst>
            </c:dLbl>
            <c:dLbl>
              <c:idx val="2"/>
              <c:layout>
                <c:manualLayout>
                  <c:x val="2.8797750600897828E-2"/>
                  <c:y val="-4.64129716581203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20-45F7-B60A-1A2657A2B9F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Лист2!$F$63:$H$63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Лист2!$F$64:$H$64</c:f>
              <c:numCache>
                <c:formatCode>#,##0.00</c:formatCode>
                <c:ptCount val="3"/>
                <c:pt idx="0">
                  <c:v>1720.8</c:v>
                </c:pt>
                <c:pt idx="1">
                  <c:v>2006.7</c:v>
                </c:pt>
                <c:pt idx="2">
                  <c:v>2176.5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20-45F7-B60A-1A2657A2B9F4}"/>
            </c:ext>
          </c:extLst>
        </c:ser>
        <c:shape val="cylinder"/>
        <c:axId val="156034944"/>
        <c:axId val="156036480"/>
        <c:axId val="0"/>
      </c:bar3DChart>
      <c:catAx>
        <c:axId val="1560349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036480"/>
        <c:crosses val="autoZero"/>
        <c:auto val="1"/>
        <c:lblAlgn val="ctr"/>
        <c:lblOffset val="100"/>
      </c:catAx>
      <c:valAx>
        <c:axId val="156036480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0" sourceLinked="1"/>
        <c:tickLblPos val="none"/>
        <c:crossAx val="15603494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ln>
          <a:solidFill>
            <a:schemeClr val="bg1"/>
          </a:solidFill>
        </a:ln>
      </c:spPr>
    </c:floor>
    <c:backWall>
      <c:spPr>
        <a:noFill/>
      </c:spPr>
    </c:backWall>
    <c:plotArea>
      <c:layout>
        <c:manualLayout>
          <c:layoutTarget val="inner"/>
          <c:xMode val="edge"/>
          <c:yMode val="edge"/>
          <c:x val="0.11115239332381865"/>
          <c:y val="3.4036179215954587E-2"/>
          <c:w val="0.72087695384273542"/>
          <c:h val="0.85131866439791259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1.6280242366232826E-2"/>
                  <c:y val="-5.6893320097049158E-3"/>
                </c:manualLayout>
              </c:layout>
              <c:showVal val="1"/>
            </c:dLbl>
            <c:dLbl>
              <c:idx val="1"/>
              <c:layout>
                <c:manualLayout>
                  <c:x val="3.7987232187876613E-2"/>
                  <c:y val="-1.137866401941004E-2"/>
                </c:manualLayout>
              </c:layout>
              <c:showVal val="1"/>
            </c:dLbl>
            <c:dLbl>
              <c:idx val="2"/>
              <c:layout>
                <c:manualLayout>
                  <c:x val="3.2560484732465624E-2"/>
                  <c:y val="-2.8446660048524587E-3"/>
                </c:manualLayout>
              </c:layout>
              <c:showVal val="1"/>
            </c:dLbl>
            <c:dLbl>
              <c:idx val="3"/>
              <c:layout>
                <c:manualLayout>
                  <c:x val="2.9847111004760188E-2"/>
                  <c:y val="-8.5339980145575211E-3"/>
                </c:manualLayout>
              </c:layout>
              <c:showVal val="1"/>
            </c:dLbl>
            <c:dLbl>
              <c:idx val="4"/>
              <c:layout>
                <c:manualLayout>
                  <c:x val="3.2560484732465624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Лист1!$A$7:$A$11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2700.8</c:v>
                </c:pt>
                <c:pt idx="1">
                  <c:v>2563.8000000000002</c:v>
                </c:pt>
                <c:pt idx="2">
                  <c:v>2505.9549999999999</c:v>
                </c:pt>
                <c:pt idx="3">
                  <c:v>3175.8</c:v>
                </c:pt>
                <c:pt idx="4">
                  <c:v>3067.9</c:v>
                </c:pt>
              </c:numCache>
            </c:numRef>
          </c:val>
        </c:ser>
        <c:shape val="cylinder"/>
        <c:axId val="156041600"/>
        <c:axId val="156043136"/>
        <c:axId val="0"/>
      </c:bar3DChart>
      <c:catAx>
        <c:axId val="156041600"/>
        <c:scaling>
          <c:orientation val="minMax"/>
        </c:scaling>
        <c:delete val="1"/>
        <c:axPos val="r"/>
        <c:tickLblPos val="none"/>
        <c:crossAx val="156043136"/>
        <c:crosses val="autoZero"/>
        <c:auto val="1"/>
        <c:lblAlgn val="ctr"/>
        <c:lblOffset val="100"/>
      </c:catAx>
      <c:valAx>
        <c:axId val="156043136"/>
        <c:scaling>
          <c:orientation val="maxMin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56041600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44483945836897776"/>
          <c:y val="3.1804298611629721E-2"/>
          <c:w val="0.48613933247183039"/>
          <c:h val="0.89576385866051356"/>
        </c:manualLayout>
      </c:layout>
      <c:bar3DChart>
        <c:barDir val="bar"/>
        <c:grouping val="clustered"/>
        <c:ser>
          <c:idx val="0"/>
          <c:order val="0"/>
          <c:cat>
            <c:strRef>
              <c:f>Лист1!$E$7:$E$11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Лист1!$F$7:$F$11</c:f>
            </c:numRef>
          </c:val>
        </c:ser>
        <c:ser>
          <c:idx val="1"/>
          <c:order val="1"/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6178316369406251E-2"/>
                  <c:y val="-2.8912998737845156E-3"/>
                </c:manualLayout>
              </c:layout>
              <c:showVal val="1"/>
            </c:dLbl>
            <c:dLbl>
              <c:idx val="1"/>
              <c:layout>
                <c:manualLayout>
                  <c:x val="4.9745185007933589E-2"/>
                  <c:y val="-8.6738996213535507E-3"/>
                </c:manualLayout>
              </c:layout>
              <c:showVal val="1"/>
            </c:dLbl>
            <c:dLbl>
              <c:idx val="2"/>
              <c:layout>
                <c:manualLayout>
                  <c:x val="3.6178316369406251E-2"/>
                  <c:y val="5.300655201650417E-17"/>
                </c:manualLayout>
              </c:layout>
              <c:showVal val="1"/>
            </c:dLbl>
            <c:dLbl>
              <c:idx val="3"/>
              <c:layout>
                <c:manualLayout>
                  <c:x val="2.7133737277054724E-2"/>
                  <c:y val="-2.8912998737845156E-3"/>
                </c:manualLayout>
              </c:layout>
              <c:showVal val="1"/>
            </c:dLbl>
            <c:dLbl>
              <c:idx val="4"/>
              <c:layout>
                <c:manualLayout>
                  <c:x val="3.6178316369406251E-2"/>
                  <c:y val="-8.6738996213535507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Лист1!$E$7:$E$11</c:f>
              <c:strCache>
                <c:ptCount val="5"/>
                <c:pt idx="0">
                  <c:v>муниципальный округ муниципальное образование Алапаевское </c:v>
                </c:pt>
                <c:pt idx="1">
                  <c:v>Каменский муниципальный округ </c:v>
                </c:pt>
                <c:pt idx="2">
                  <c:v>Артинский муниципальный округ </c:v>
                </c:pt>
                <c:pt idx="3">
                  <c:v>муниципальный округ Ирбитское муниципальное образование </c:v>
                </c:pt>
                <c:pt idx="4">
                  <c:v>муниципальный округ Горноуральский </c:v>
                </c:pt>
              </c:strCache>
            </c:strRef>
          </c:cat>
          <c:val>
            <c:numRef>
              <c:f>Лист1!$G$7:$G$11</c:f>
              <c:numCache>
                <c:formatCode>#,##0.0</c:formatCode>
                <c:ptCount val="5"/>
                <c:pt idx="0">
                  <c:v>2698.1849999999995</c:v>
                </c:pt>
                <c:pt idx="1">
                  <c:v>2576.9639499999998</c:v>
                </c:pt>
                <c:pt idx="2">
                  <c:v>2569.3174000000004</c:v>
                </c:pt>
                <c:pt idx="3">
                  <c:v>3172.6093000000001</c:v>
                </c:pt>
                <c:pt idx="4">
                  <c:v>3097.0295000000001</c:v>
                </c:pt>
              </c:numCache>
            </c:numRef>
          </c:val>
        </c:ser>
        <c:shape val="cylinder"/>
        <c:axId val="156076288"/>
        <c:axId val="156090368"/>
        <c:axId val="0"/>
      </c:bar3DChart>
      <c:catAx>
        <c:axId val="156076288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090368"/>
        <c:crosses val="autoZero"/>
        <c:auto val="1"/>
        <c:lblAlgn val="ctr"/>
        <c:lblOffset val="100"/>
      </c:catAx>
      <c:valAx>
        <c:axId val="156090368"/>
        <c:scaling>
          <c:orientation val="minMax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56076288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.2065965563039015"/>
          <c:w val="0.81006146106736476"/>
          <c:h val="0.48352512539706316"/>
        </c:manualLayout>
      </c:layout>
      <c:bar3DChart>
        <c:barDir val="col"/>
        <c:grouping val="percentStacked"/>
        <c:ser>
          <c:idx val="0"/>
          <c:order val="0"/>
          <c:tx>
            <c:strRef>
              <c:f>'основные парамет'!$A$4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2222222222222275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0.12222222222222281"/>
                  <c:y val="-2.773155851358851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парамет'!$B$3:$C$3</c:f>
              <c:strCache>
                <c:ptCount val="2"/>
                <c:pt idx="0">
                  <c:v>Факт 2024          2 559,8 млн.руб.</c:v>
                </c:pt>
                <c:pt idx="1">
                  <c:v>Факт 2025          2 700,8 млн.руб.</c:v>
                </c:pt>
              </c:strCache>
            </c:strRef>
          </c:cat>
          <c:val>
            <c:numRef>
              <c:f>'основные парамет'!$B$4:$C$4</c:f>
              <c:numCache>
                <c:formatCode>0.0</c:formatCode>
                <c:ptCount val="2"/>
                <c:pt idx="0">
                  <c:v>2300</c:v>
                </c:pt>
                <c:pt idx="1">
                  <c:v>1954.6</c:v>
                </c:pt>
              </c:numCache>
            </c:numRef>
          </c:val>
        </c:ser>
        <c:ser>
          <c:idx val="1"/>
          <c:order val="1"/>
          <c:tx>
            <c:strRef>
              <c:f>'основные парамет'!$A$5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0.11944444444444459"/>
                  <c:y val="-1.980825608113462E-2"/>
                </c:manualLayout>
              </c:layout>
              <c:showVal val="1"/>
            </c:dLbl>
            <c:dLbl>
              <c:idx val="1"/>
              <c:layout>
                <c:manualLayout>
                  <c:x val="-8.6111111111110916E-2"/>
                  <c:y val="-2.773155851358851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парамет'!$B$3:$C$3</c:f>
              <c:strCache>
                <c:ptCount val="2"/>
                <c:pt idx="0">
                  <c:v>Факт 2024          2 559,8 млн.руб.</c:v>
                </c:pt>
                <c:pt idx="1">
                  <c:v>Факт 2025          2 700,8 млн.руб.</c:v>
                </c:pt>
              </c:strCache>
            </c:strRef>
          </c:cat>
          <c:val>
            <c:numRef>
              <c:f>'основные парамет'!$B$5:$C$5</c:f>
              <c:numCache>
                <c:formatCode>General</c:formatCode>
                <c:ptCount val="2"/>
                <c:pt idx="0">
                  <c:v>259.8</c:v>
                </c:pt>
                <c:pt idx="1">
                  <c:v>746.2</c:v>
                </c:pt>
              </c:numCache>
            </c:numRef>
          </c:val>
        </c:ser>
        <c:shape val="cylinder"/>
        <c:axId val="155883392"/>
        <c:axId val="155884928"/>
        <c:axId val="0"/>
      </c:bar3DChart>
      <c:catAx>
        <c:axId val="155883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884928"/>
        <c:crosses val="autoZero"/>
        <c:auto val="1"/>
        <c:lblAlgn val="ctr"/>
        <c:lblOffset val="100"/>
      </c:catAx>
      <c:valAx>
        <c:axId val="155884928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0%" sourceLinked="1"/>
        <c:tickLblPos val="none"/>
        <c:crossAx val="155883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25131233596002"/>
          <c:y val="0.11552268528829965"/>
          <c:w val="0.30419313210848625"/>
          <c:h val="0.749146373342267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'основные парамет'!$A$29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2.3914480311980301E-2"/>
                  <c:y val="-5.5555555555555455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3.2882410428973267E-2"/>
                  <c:y val="-5.0925925925925923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парамет'!$B$28:$C$28</c:f>
              <c:strCache>
                <c:ptCount val="2"/>
                <c:pt idx="0">
                  <c:v>Факт 2024    </c:v>
                </c:pt>
                <c:pt idx="1">
                  <c:v>Факт 2025  </c:v>
                </c:pt>
              </c:strCache>
            </c:strRef>
          </c:cat>
          <c:val>
            <c:numRef>
              <c:f>'основные парамет'!$B$29:$C$29</c:f>
              <c:numCache>
                <c:formatCode>#,##0.0</c:formatCode>
                <c:ptCount val="2"/>
                <c:pt idx="0">
                  <c:v>17.7</c:v>
                </c:pt>
                <c:pt idx="1">
                  <c:v>2.6</c:v>
                </c:pt>
              </c:numCache>
            </c:numRef>
          </c:val>
        </c:ser>
        <c:shape val="cylinder"/>
        <c:axId val="156784128"/>
        <c:axId val="156785664"/>
        <c:axId val="0"/>
      </c:bar3DChart>
      <c:catAx>
        <c:axId val="15678412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785664"/>
        <c:crosses val="autoZero"/>
        <c:auto val="1"/>
        <c:lblAlgn val="ctr"/>
        <c:lblOffset val="100"/>
      </c:catAx>
      <c:valAx>
        <c:axId val="156785664"/>
        <c:scaling>
          <c:orientation val="minMax"/>
        </c:scaling>
        <c:axPos val="l"/>
        <c:majorGridlines/>
        <c:numFmt formatCode="#,##0.0" sourceLinked="1"/>
        <c:tickLblPos val="nextTo"/>
        <c:crossAx val="156784128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prstClr val="white">
            <a:lumMod val="95000"/>
          </a:prst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'основные парамет'!$A$9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-0.10555555555555562"/>
                  <c:y val="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8.6111111111110847E-2"/>
                  <c:y val="-6.4041093875671423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парамет'!$B$9:$C$9</c:f>
              <c:numCache>
                <c:formatCode>#,##0.0</c:formatCode>
                <c:ptCount val="2"/>
                <c:pt idx="0">
                  <c:v>144.9</c:v>
                </c:pt>
                <c:pt idx="1">
                  <c:v>164.9</c:v>
                </c:pt>
              </c:numCache>
            </c:numRef>
          </c:val>
        </c:ser>
        <c:ser>
          <c:idx val="1"/>
          <c:order val="1"/>
          <c:tx>
            <c:strRef>
              <c:f>'основные парамет'!$A$10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0.10555555555555562"/>
                  <c:y val="-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0.1027777777777780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парамет'!$B$10:$C$10</c:f>
              <c:numCache>
                <c:formatCode>#,##0.0</c:formatCode>
                <c:ptCount val="2"/>
                <c:pt idx="0">
                  <c:v>211.8</c:v>
                </c:pt>
                <c:pt idx="1">
                  <c:v>214</c:v>
                </c:pt>
              </c:numCache>
            </c:numRef>
          </c:val>
        </c:ser>
        <c:ser>
          <c:idx val="2"/>
          <c:order val="2"/>
          <c:tx>
            <c:strRef>
              <c:f>'основные парамет'!$A$11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rgbClr val="99FFCC"/>
            </a:solidFill>
          </c:spPr>
          <c:dLbls>
            <c:dLbl>
              <c:idx val="0"/>
              <c:layout>
                <c:manualLayout>
                  <c:x val="-0.12222222222222275"/>
                  <c:y val="-4.2694062583780775E-3"/>
                </c:manualLayout>
              </c:layout>
              <c:showVal val="1"/>
            </c:dLbl>
            <c:dLbl>
              <c:idx val="1"/>
              <c:layout>
                <c:manualLayout>
                  <c:x val="-0.10277777777777802"/>
                  <c:y val="-4.2694062583780775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парамет'!$B$11:$C$11</c:f>
              <c:numCache>
                <c:formatCode>#,##0.0</c:formatCode>
                <c:ptCount val="2"/>
                <c:pt idx="0">
                  <c:v>507.6</c:v>
                </c:pt>
                <c:pt idx="1">
                  <c:v>351.1</c:v>
                </c:pt>
              </c:numCache>
            </c:numRef>
          </c:val>
        </c:ser>
        <c:ser>
          <c:idx val="3"/>
          <c:order val="3"/>
          <c:tx>
            <c:strRef>
              <c:f>'основные парамет'!$A$12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-9.7222222222222224E-2"/>
                  <c:y val="-2.1347031291890388E-3"/>
                </c:manualLayout>
              </c:layout>
              <c:showVal val="1"/>
            </c:dLbl>
            <c:dLbl>
              <c:idx val="1"/>
              <c:layout>
                <c:manualLayout>
                  <c:x val="-9.4444444444444525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парамет'!$B$12:$C$12</c:f>
              <c:numCache>
                <c:formatCode>#,##0.0</c:formatCode>
                <c:ptCount val="2"/>
                <c:pt idx="0">
                  <c:v>19.099999999999987</c:v>
                </c:pt>
                <c:pt idx="1">
                  <c:v>20.9</c:v>
                </c:pt>
              </c:numCache>
            </c:numRef>
          </c:val>
        </c:ser>
        <c:ser>
          <c:idx val="4"/>
          <c:order val="4"/>
          <c:tx>
            <c:strRef>
              <c:f>'основные парамет'!$A$13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0833333333333336"/>
                  <c:y val="-8.5388125167561585E-3"/>
                </c:manualLayout>
              </c:layout>
              <c:showVal val="1"/>
            </c:dLbl>
            <c:dLbl>
              <c:idx val="1"/>
              <c:layout>
                <c:manualLayout>
                  <c:x val="-0.10555555555555562"/>
                  <c:y val="-1.494292190432327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парамет'!$B$13:$C$13</c:f>
              <c:numCache>
                <c:formatCode>#,##0.0</c:formatCode>
                <c:ptCount val="2"/>
                <c:pt idx="0">
                  <c:v>1173.8</c:v>
                </c:pt>
                <c:pt idx="1">
                  <c:v>1366.4</c:v>
                </c:pt>
              </c:numCache>
            </c:numRef>
          </c:val>
        </c:ser>
        <c:ser>
          <c:idx val="5"/>
          <c:order val="5"/>
          <c:tx>
            <c:strRef>
              <c:f>'основные парамет'!$A$14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-0.1055555555555556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8.6111111111110847E-2"/>
                  <c:y val="4.2694062583780775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парамет'!$B$14:$C$14</c:f>
              <c:numCache>
                <c:formatCode>#,##0.0</c:formatCode>
                <c:ptCount val="2"/>
                <c:pt idx="0">
                  <c:v>228.4</c:v>
                </c:pt>
                <c:pt idx="1">
                  <c:v>275.5</c:v>
                </c:pt>
              </c:numCache>
            </c:numRef>
          </c:val>
        </c:ser>
        <c:ser>
          <c:idx val="6"/>
          <c:order val="6"/>
          <c:tx>
            <c:strRef>
              <c:f>'основные парамет'!$A$15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8.8888888888889281E-2"/>
                  <c:y val="6.4041093875671423E-3"/>
                </c:manualLayout>
              </c:layout>
              <c:showVal val="1"/>
            </c:dLbl>
            <c:dLbl>
              <c:idx val="1"/>
              <c:layout>
                <c:manualLayout>
                  <c:x val="-8.6111111111110847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парамет'!$B$15:$C$15</c:f>
              <c:numCache>
                <c:formatCode>#,##0.0</c:formatCode>
                <c:ptCount val="2"/>
                <c:pt idx="0">
                  <c:v>160.80000000000001</c:v>
                </c:pt>
                <c:pt idx="1">
                  <c:v>174.5</c:v>
                </c:pt>
              </c:numCache>
            </c:numRef>
          </c:val>
        </c:ser>
        <c:ser>
          <c:idx val="7"/>
          <c:order val="7"/>
          <c:tx>
            <c:strRef>
              <c:f>'основные парамет'!$A$16</c:f>
              <c:strCache>
                <c:ptCount val="1"/>
                <c:pt idx="0">
                  <c:v>Физкультура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-9.4444444444444525E-2"/>
                  <c:y val="-6.4041093875671423E-3"/>
                </c:manualLayout>
              </c:layout>
              <c:showVal val="1"/>
            </c:dLbl>
            <c:dLbl>
              <c:idx val="1"/>
              <c:layout>
                <c:manualLayout>
                  <c:x val="-9.4444444444444525E-2"/>
                  <c:y val="0"/>
                </c:manualLayout>
              </c:layout>
              <c:showVal val="1"/>
            </c:dLbl>
            <c:txPr>
              <a:bodyPr anchor="t" anchorCtr="1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'основные парамет'!$B$8:$C$8</c:f>
              <c:strCache>
                <c:ptCount val="2"/>
                <c:pt idx="0">
                  <c:v>Факт 2024       2 542,1 млн. руб.</c:v>
                </c:pt>
                <c:pt idx="1">
                  <c:v>Факт 2025      2 698,2млн. руб.</c:v>
                </c:pt>
              </c:strCache>
            </c:strRef>
          </c:cat>
          <c:val>
            <c:numRef>
              <c:f>'основные парамет'!$B$16:$C$16</c:f>
              <c:numCache>
                <c:formatCode>#,##0.0</c:formatCode>
                <c:ptCount val="2"/>
                <c:pt idx="0">
                  <c:v>95.3</c:v>
                </c:pt>
                <c:pt idx="1">
                  <c:v>130.9</c:v>
                </c:pt>
              </c:numCache>
            </c:numRef>
          </c:val>
        </c:ser>
        <c:shape val="cylinder"/>
        <c:axId val="156867968"/>
        <c:axId val="156890240"/>
        <c:axId val="0"/>
      </c:bar3DChart>
      <c:catAx>
        <c:axId val="15686796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890240"/>
        <c:crosses val="autoZero"/>
        <c:auto val="1"/>
        <c:lblAlgn val="ctr"/>
        <c:lblOffset val="100"/>
      </c:catAx>
      <c:valAx>
        <c:axId val="156890240"/>
        <c:scaling>
          <c:orientation val="minMax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56867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77909011373947"/>
          <c:y val="9.6969309860563541E-2"/>
          <c:w val="0.32855424321959886"/>
          <c:h val="0.7164036807660725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591587045883791"/>
          <c:y val="4.8512265115552136E-2"/>
          <c:w val="0.71650743657043237"/>
          <c:h val="0.85836164954418448"/>
        </c:manualLayout>
      </c:layout>
      <c:doughnutChart>
        <c:varyColors val="1"/>
        <c:ser>
          <c:idx val="0"/>
          <c:order val="0"/>
          <c:spPr>
            <a:solidFill>
              <a:srgbClr val="00B050"/>
            </a:solidFill>
          </c:spPr>
          <c:explosion val="27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231-4F32-A2D9-F19006FE9F06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31-4F32-A2D9-F19006FE9F06}"/>
              </c:ext>
            </c:extLst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2.4674011088715229E-2"/>
                  <c:y val="-0.14065927702948261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31-4F32-A2D9-F19006FE9F06}"/>
                </c:ext>
              </c:extLst>
            </c:dLbl>
            <c:dLbl>
              <c:idx val="1"/>
              <c:layout>
                <c:manualLayout>
                  <c:x val="3.8562844869088585E-2"/>
                  <c:y val="9.6485983666598149E-2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31-4F32-A2D9-F19006FE9F06}"/>
                </c:ext>
              </c:extLst>
            </c:dLbl>
            <c:dLbl>
              <c:idx val="2"/>
              <c:layout>
                <c:manualLayout>
                  <c:x val="0.37601115308175637"/>
                  <c:y val="-0.31093365396802108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31-4F32-A2D9-F19006FE9F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'слайд 4'!$A$34:$A$36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'слайд 4'!$B$34:$B$36</c:f>
              <c:numCache>
                <c:formatCode>#,##0.0</c:formatCode>
                <c:ptCount val="3"/>
                <c:pt idx="0">
                  <c:v>235480.9</c:v>
                </c:pt>
                <c:pt idx="1">
                  <c:v>24295.200000000001</c:v>
                </c:pt>
                <c:pt idx="2">
                  <c:v>2299990.4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231-4F32-A2D9-F19006FE9F06}"/>
            </c:ext>
          </c:extLst>
        </c:ser>
        <c:firstSliceAng val="82"/>
        <c:holeSize val="51"/>
      </c:doughnutChart>
    </c:plotArea>
    <c:plotVisOnly val="1"/>
    <c:dispBlanksAs val="zero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186388613270351"/>
          <c:y val="0.13018642051044249"/>
          <c:w val="0.65147231405961281"/>
          <c:h val="0.82142161337951547"/>
        </c:manualLayout>
      </c:layout>
      <c:doughnutChart>
        <c:varyColors val="1"/>
        <c:ser>
          <c:idx val="0"/>
          <c:order val="0"/>
          <c:spPr>
            <a:solidFill>
              <a:srgbClr val="00B050"/>
            </a:solidFill>
          </c:spPr>
          <c:explosion val="27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4.3167777015836274E-2"/>
                  <c:y val="-0.2394591019677367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703 </a:t>
                    </a:r>
                    <a:r>
                      <a:rPr lang="en-US" dirty="0" smtClean="0"/>
                      <a:t>544,2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-0.12907729281676283"/>
                  <c:y val="3.0217455709430036E-2"/>
                </c:manualLayout>
              </c:layout>
              <c:showLegendKey val="1"/>
              <c:showVal val="1"/>
            </c:dLbl>
            <c:dLbl>
              <c:idx val="2"/>
              <c:layout>
                <c:manualLayout>
                  <c:x val="0.39197145400191818"/>
                  <c:y val="-0.14825244860071909"/>
                </c:manualLayout>
              </c:layout>
              <c:showLegendKey val="1"/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'слайд 4'!$A$34:$A$36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'слайд 4'!$B$34:$B$36</c:f>
              <c:numCache>
                <c:formatCode>#,##0.0</c:formatCode>
                <c:ptCount val="3"/>
                <c:pt idx="0" formatCode="#,##0.00">
                  <c:v>703544.2</c:v>
                </c:pt>
                <c:pt idx="1">
                  <c:v>42629.3</c:v>
                </c:pt>
                <c:pt idx="2">
                  <c:v>1954634.2</c:v>
                </c:pt>
              </c:numCache>
            </c:numRef>
          </c:val>
        </c:ser>
        <c:firstSliceAng val="82"/>
        <c:holeSize val="51"/>
      </c:doughnutChart>
    </c:plotArea>
    <c:plotVisOnly val="1"/>
    <c:dispBlanksAs val="zero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2928873712114057E-2"/>
          <c:y val="4.1286093342726524E-2"/>
          <c:w val="0.89443685146603857"/>
          <c:h val="0.68620153316298194"/>
        </c:manualLayout>
      </c:layout>
      <c:bar3DChart>
        <c:barDir val="col"/>
        <c:grouping val="clustered"/>
        <c:ser>
          <c:idx val="0"/>
          <c:order val="0"/>
          <c:tx>
            <c:strRef>
              <c:f>доходы!$A$15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txPr>
              <a:bodyPr rot="1500000"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доходы!$B$14:$D$14</c:f>
              <c:strCache>
                <c:ptCount val="3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  <c:pt idx="2">
                  <c:v>Всего доходов</c:v>
                </c:pt>
              </c:strCache>
            </c:strRef>
          </c:cat>
          <c:val>
            <c:numRef>
              <c:f>доходы!$B$15:$D$15</c:f>
              <c:numCache>
                <c:formatCode>#,##0.0</c:formatCode>
                <c:ptCount val="3"/>
                <c:pt idx="0">
                  <c:v>735.7</c:v>
                </c:pt>
                <c:pt idx="1">
                  <c:v>1957.8</c:v>
                </c:pt>
                <c:pt idx="2">
                  <c:v>2693.5</c:v>
                </c:pt>
              </c:numCache>
            </c:numRef>
          </c:val>
        </c:ser>
        <c:ser>
          <c:idx val="1"/>
          <c:order val="1"/>
          <c:tx>
            <c:strRef>
              <c:f>доходы!$A$16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txPr>
              <a:bodyPr rot="1500000"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доходы!$B$14:$D$14</c:f>
              <c:strCache>
                <c:ptCount val="3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  <c:pt idx="2">
                  <c:v>Всего доходов</c:v>
                </c:pt>
              </c:strCache>
            </c:strRef>
          </c:cat>
          <c:val>
            <c:numRef>
              <c:f>доходы!$B$16:$D$16</c:f>
              <c:numCache>
                <c:formatCode>#,##0.0</c:formatCode>
                <c:ptCount val="3"/>
                <c:pt idx="0">
                  <c:v>746.2</c:v>
                </c:pt>
                <c:pt idx="1">
                  <c:v>1954.6</c:v>
                </c:pt>
                <c:pt idx="2">
                  <c:v>2700.8</c:v>
                </c:pt>
              </c:numCache>
            </c:numRef>
          </c:val>
        </c:ser>
        <c:shape val="cylinder"/>
        <c:axId val="157072384"/>
        <c:axId val="157074176"/>
        <c:axId val="0"/>
      </c:bar3DChart>
      <c:catAx>
        <c:axId val="15707238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074176"/>
        <c:crosses val="autoZero"/>
        <c:auto val="1"/>
        <c:lblAlgn val="ctr"/>
        <c:lblOffset val="100"/>
      </c:catAx>
      <c:valAx>
        <c:axId val="157074176"/>
        <c:scaling>
          <c:orientation val="minMax"/>
        </c:scaling>
        <c:axPos val="l"/>
        <c:majorGridlines/>
        <c:numFmt formatCode="#,##0.0" sourceLinked="1"/>
        <c:tickLblPos val="nextTo"/>
        <c:crossAx val="157072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781283657655837"/>
          <c:y val="0.86551295887758506"/>
          <c:w val="0.5655116138684636"/>
          <c:h val="0.13448710223170129"/>
        </c:manualLayout>
      </c:layout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0"/>
      <c:rotY val="10"/>
      <c:perspective val="30"/>
    </c:view3D>
    <c:plotArea>
      <c:layout/>
      <c:bar3D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5'!$A$4:$E$4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'слайд 5'!$A$5:$E$5</c:f>
              <c:numCache>
                <c:formatCode>#,##0.0</c:formatCode>
                <c:ptCount val="5"/>
                <c:pt idx="0">
                  <c:v>465628.2</c:v>
                </c:pt>
                <c:pt idx="1">
                  <c:v>511239.5</c:v>
                </c:pt>
                <c:pt idx="2">
                  <c:v>536611.9</c:v>
                </c:pt>
                <c:pt idx="3">
                  <c:v>259776.1</c:v>
                </c:pt>
                <c:pt idx="4">
                  <c:v>746173.5</c:v>
                </c:pt>
              </c:numCache>
            </c:numRef>
          </c:val>
        </c:ser>
        <c:shape val="cylinder"/>
        <c:axId val="156942720"/>
        <c:axId val="156944256"/>
        <c:axId val="0"/>
      </c:bar3DChart>
      <c:catAx>
        <c:axId val="15694272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944256"/>
        <c:crosses val="autoZero"/>
        <c:auto val="1"/>
        <c:lblAlgn val="ctr"/>
        <c:lblOffset val="100"/>
      </c:catAx>
      <c:valAx>
        <c:axId val="156944256"/>
        <c:scaling>
          <c:orientation val="minMax"/>
        </c:scaling>
        <c:axPos val="l"/>
        <c:majorGridlines/>
        <c:numFmt formatCode="#,##0.0" sourceLinked="1"/>
        <c:tickLblPos val="nextTo"/>
        <c:crossAx val="156942720"/>
        <c:crosses val="autoZero"/>
        <c:crossBetween val="between"/>
      </c:valAx>
    </c:plotArea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9319528732918781E-2"/>
          <c:y val="2.2127171055068002E-3"/>
          <c:w val="0.66273838347463365"/>
          <c:h val="0.87080548742447828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flat">
              <a:bevelT w="114300" h="95250"/>
              <a:bevelB w="101600" h="114300"/>
            </a:sp3d>
          </c:spPr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2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3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4"/>
            <c:spPr>
              <a:solidFill>
                <a:srgbClr val="CCFF99"/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Pt>
            <c:idx val="5"/>
            <c:spPr>
              <a:solidFill>
                <a:schemeClr val="accent1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flat">
                <a:bevelT w="114300" h="95250"/>
                <a:bevelB w="101600" h="114300"/>
              </a:sp3d>
            </c:spPr>
          </c:dPt>
          <c:dLbls>
            <c:dLbl>
              <c:idx val="0"/>
              <c:layout>
                <c:manualLayout>
                  <c:x val="1.5787525344406271E-2"/>
                  <c:y val="-0.1516880959095713"/>
                </c:manualLayout>
              </c:layout>
              <c:showVal val="1"/>
              <c:showCatName val="1"/>
              <c:separator> </c:separator>
            </c:dLbl>
            <c:dLbl>
              <c:idx val="1"/>
              <c:layout>
                <c:manualLayout>
                  <c:x val="2.882069093017443E-2"/>
                  <c:y val="-6.9531270029825967E-2"/>
                </c:manualLayout>
              </c:layout>
              <c:showVal val="1"/>
              <c:showCatName val="1"/>
              <c:separator> </c:separator>
            </c:dLbl>
            <c:dLbl>
              <c:idx val="2"/>
              <c:layout>
                <c:manualLayout>
                  <c:x val="3.8100880514659992E-2"/>
                  <c:y val="-3.2020836716148346E-2"/>
                </c:manualLayout>
              </c:layout>
              <c:showVal val="1"/>
              <c:showCatName val="1"/>
              <c:separator> </c:separator>
            </c:dLbl>
            <c:dLbl>
              <c:idx val="3"/>
              <c:layout>
                <c:manualLayout>
                  <c:x val="8.7212927669632234E-2"/>
                  <c:y val="1.5151628451539573E-2"/>
                </c:manualLayout>
              </c:layout>
              <c:showVal val="1"/>
              <c:showCatName val="1"/>
              <c:separator> </c:separator>
            </c:dLbl>
            <c:dLbl>
              <c:idx val="4"/>
              <c:layout>
                <c:manualLayout>
                  <c:x val="0.12101063608445617"/>
                  <c:y val="9.2528180629502702E-2"/>
                </c:manualLayout>
              </c:layout>
              <c:showVal val="1"/>
              <c:showCatName val="1"/>
              <c:separator> </c:separator>
            </c:dLbl>
            <c:dLbl>
              <c:idx val="5"/>
              <c:layout>
                <c:manualLayout>
                  <c:x val="8.2896751749794009E-2"/>
                  <c:y val="2.4580246069525222E-2"/>
                </c:manualLayout>
              </c:layout>
              <c:showVal val="1"/>
              <c:showCatName val="1"/>
              <c:separator> </c:separator>
            </c:dLbl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eparator> </c:separator>
            <c:showLeaderLines val="1"/>
          </c:dLbls>
          <c:cat>
            <c:strRef>
              <c:f>доходы!$A$21:$A$26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имущество</c:v>
                </c:pt>
                <c:pt idx="2">
                  <c:v>Налоги на совокупный доход </c:v>
                </c:pt>
                <c:pt idx="3">
                  <c:v>Доходы от использования имущества </c:v>
                </c:pt>
                <c:pt idx="4">
                  <c:v>Иные</c:v>
                </c:pt>
                <c:pt idx="5">
                  <c:v>Акцизы</c:v>
                </c:pt>
              </c:strCache>
            </c:strRef>
          </c:cat>
          <c:val>
            <c:numRef>
              <c:f>доходы!$B$21:$B$26</c:f>
              <c:numCache>
                <c:formatCode>0%</c:formatCode>
                <c:ptCount val="6"/>
                <c:pt idx="0">
                  <c:v>0.73000000000000065</c:v>
                </c:pt>
                <c:pt idx="1">
                  <c:v>3.0000000000000002E-2</c:v>
                </c:pt>
                <c:pt idx="2">
                  <c:v>6.0000000000000032E-2</c:v>
                </c:pt>
                <c:pt idx="3">
                  <c:v>2.0000000000000011E-2</c:v>
                </c:pt>
                <c:pt idx="4">
                  <c:v>4.0000000000000022E-2</c:v>
                </c:pt>
                <c:pt idx="5">
                  <c:v>0.12000000000000002</c:v>
                </c:pt>
              </c:numCache>
            </c:numRef>
          </c:val>
        </c:ser>
        <c:firstSliceAng val="149"/>
      </c:pieChart>
    </c:plotArea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(2)'!$A$4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1.6330492127738399E-3"/>
                  <c:y val="-7.5031253175535328E-2"/>
                </c:manualLayout>
              </c:layout>
              <c:showVal val="1"/>
            </c:dLbl>
            <c:dLbl>
              <c:idx val="1"/>
              <c:layout>
                <c:manualLayout>
                  <c:x val="1.6330492127738395E-2"/>
                  <c:y val="-6.5027086085463939E-2"/>
                </c:manualLayout>
              </c:layout>
              <c:showVal val="1"/>
            </c:dLbl>
            <c:dLbl>
              <c:idx val="2"/>
              <c:layout>
                <c:manualLayout>
                  <c:x val="6.5321968510953579E-3"/>
                  <c:y val="-9.0037503810642433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(2)'!$B$3:$D$3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(2)'!$B$4:$D$4</c:f>
              <c:numCache>
                <c:formatCode>#,##0.0</c:formatCode>
                <c:ptCount val="3"/>
                <c:pt idx="0">
                  <c:v>74688.3</c:v>
                </c:pt>
                <c:pt idx="1">
                  <c:v>539871.80000000005</c:v>
                </c:pt>
                <c:pt idx="2">
                  <c:v>547572.9</c:v>
                </c:pt>
              </c:numCache>
            </c:numRef>
          </c:val>
        </c:ser>
        <c:shape val="cylinder"/>
        <c:axId val="157235456"/>
        <c:axId val="157241344"/>
        <c:axId val="0"/>
      </c:bar3DChart>
      <c:catAx>
        <c:axId val="15723545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241344"/>
        <c:crosses val="autoZero"/>
        <c:auto val="1"/>
        <c:lblAlgn val="ctr"/>
        <c:lblOffset val="100"/>
      </c:catAx>
      <c:valAx>
        <c:axId val="157241344"/>
        <c:scaling>
          <c:orientation val="minMax"/>
        </c:scaling>
        <c:axPos val="l"/>
        <c:majorGridlines/>
        <c:numFmt formatCode="#,##0.0" sourceLinked="1"/>
        <c:tickLblPos val="nextTo"/>
        <c:crossAx val="157235456"/>
        <c:crosses val="autoZero"/>
        <c:crossBetween val="between"/>
      </c:valAx>
    </c:plotArea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(2)'!$A$9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2.9641897865690012E-3"/>
                  <c:y val="-6.550859428317482E-2"/>
                </c:manualLayout>
              </c:layout>
              <c:showVal val="1"/>
            </c:dLbl>
            <c:dLbl>
              <c:idx val="1"/>
              <c:layout>
                <c:manualLayout>
                  <c:x val="2.0749328505982947E-2"/>
                  <c:y val="-8.5665084831844096E-2"/>
                </c:manualLayout>
              </c:layout>
              <c:showVal val="1"/>
            </c:dLbl>
            <c:dLbl>
              <c:idx val="2"/>
              <c:layout>
                <c:manualLayout>
                  <c:x val="1.3338854039560503E-2"/>
                  <c:y val="-4.5352103734505704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(2)'!$B$8:$D$8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(2)'!$B$9:$D$9</c:f>
              <c:numCache>
                <c:formatCode>#,##0.00</c:formatCode>
                <c:ptCount val="3"/>
                <c:pt idx="0">
                  <c:v>88672.3</c:v>
                </c:pt>
                <c:pt idx="1">
                  <c:v>90965.1</c:v>
                </c:pt>
                <c:pt idx="2">
                  <c:v>91079.3</c:v>
                </c:pt>
              </c:numCache>
            </c:numRef>
          </c:val>
        </c:ser>
        <c:shape val="cylinder"/>
        <c:axId val="157278592"/>
        <c:axId val="157280128"/>
        <c:axId val="0"/>
      </c:bar3DChart>
      <c:catAx>
        <c:axId val="15727859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280128"/>
        <c:crosses val="autoZero"/>
        <c:auto val="1"/>
        <c:lblAlgn val="ctr"/>
        <c:lblOffset val="100"/>
      </c:catAx>
      <c:valAx>
        <c:axId val="157280128"/>
        <c:scaling>
          <c:orientation val="minMax"/>
        </c:scaling>
        <c:axPos val="l"/>
        <c:majorGridlines/>
        <c:numFmt formatCode="#,##0.00" sourceLinked="1"/>
        <c:tickLblPos val="nextTo"/>
        <c:crossAx val="157278592"/>
        <c:crosses val="autoZero"/>
        <c:crossBetween val="between"/>
      </c:valAx>
    </c:plotArea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(2)'!$A$14</c:f>
              <c:strCache>
                <c:ptCount val="1"/>
                <c:pt idx="0">
                  <c:v>Налог на имущество физических лиц
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1.7935860233985308E-2"/>
                  <c:y val="-7.1485287914971191E-2"/>
                </c:manualLayout>
              </c:layout>
              <c:showVal val="1"/>
            </c:dLbl>
            <c:dLbl>
              <c:idx val="1"/>
              <c:layout>
                <c:manualLayout>
                  <c:x val="7.4732750974938278E-3"/>
                  <c:y val="-4.2891172748982694E-2"/>
                </c:manualLayout>
              </c:layout>
              <c:showVal val="1"/>
            </c:dLbl>
            <c:dLbl>
              <c:idx val="2"/>
              <c:layout>
                <c:manualLayout>
                  <c:x val="2.3914480311980381E-2"/>
                  <c:y val="-8.1016659636967289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(2)'!$B$13:$D$13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(2)'!$B$14:$D$14</c:f>
              <c:numCache>
                <c:formatCode>#,##0.0</c:formatCode>
                <c:ptCount val="3"/>
                <c:pt idx="0">
                  <c:v>5262.2</c:v>
                </c:pt>
                <c:pt idx="1">
                  <c:v>6276</c:v>
                </c:pt>
                <c:pt idx="2">
                  <c:v>6704.5</c:v>
                </c:pt>
              </c:numCache>
            </c:numRef>
          </c:val>
        </c:ser>
        <c:shape val="cylinder"/>
        <c:axId val="157305472"/>
        <c:axId val="157331840"/>
        <c:axId val="0"/>
      </c:bar3DChart>
      <c:catAx>
        <c:axId val="157305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331840"/>
        <c:crosses val="autoZero"/>
        <c:auto val="1"/>
        <c:lblAlgn val="ctr"/>
        <c:lblOffset val="100"/>
      </c:catAx>
      <c:valAx>
        <c:axId val="157331840"/>
        <c:scaling>
          <c:orientation val="minMax"/>
        </c:scaling>
        <c:axPos val="l"/>
        <c:majorGridlines/>
        <c:numFmt formatCode="#,##0.0" sourceLinked="1"/>
        <c:tickLblPos val="nextTo"/>
        <c:crossAx val="157305472"/>
        <c:crosses val="autoZero"/>
        <c:crossBetween val="between"/>
      </c:valAx>
    </c:plotArea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(2)'!$A$20</c:f>
              <c:strCache>
                <c:ptCount val="1"/>
                <c:pt idx="0">
                  <c:v>Земельный налог</c:v>
                </c:pt>
              </c:strCache>
            </c:strRef>
          </c:tx>
          <c:dPt>
            <c:idx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2.9893100389975519E-3"/>
                  <c:y val="-6.0469471646007605E-2"/>
                </c:manualLayout>
              </c:layout>
              <c:showVal val="1"/>
            </c:dLbl>
            <c:dLbl>
              <c:idx val="1"/>
              <c:layout>
                <c:manualLayout>
                  <c:x val="1.3451895175488981E-2"/>
                  <c:y val="-9.5743330106178678E-2"/>
                </c:manualLayout>
              </c:layout>
              <c:showVal val="1"/>
            </c:dLbl>
            <c:dLbl>
              <c:idx val="2"/>
              <c:layout>
                <c:manualLayout>
                  <c:x val="2.241982529248163E-2"/>
                  <c:y val="-0.100782452743346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(2)'!$B$19:$D$19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(2)'!$B$20:$D$20</c:f>
              <c:numCache>
                <c:formatCode>#,##0.0</c:formatCode>
                <c:ptCount val="3"/>
                <c:pt idx="0">
                  <c:v>14404.6</c:v>
                </c:pt>
                <c:pt idx="1">
                  <c:v>14022</c:v>
                </c:pt>
                <c:pt idx="2">
                  <c:v>15069.3</c:v>
                </c:pt>
              </c:numCache>
            </c:numRef>
          </c:val>
        </c:ser>
        <c:shape val="cylinder"/>
        <c:axId val="157352704"/>
        <c:axId val="157354240"/>
        <c:axId val="0"/>
      </c:bar3DChart>
      <c:catAx>
        <c:axId val="157352704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354240"/>
        <c:crosses val="autoZero"/>
        <c:auto val="1"/>
        <c:lblAlgn val="ctr"/>
        <c:lblOffset val="100"/>
      </c:catAx>
      <c:valAx>
        <c:axId val="157354240"/>
        <c:scaling>
          <c:orientation val="minMax"/>
        </c:scaling>
        <c:axPos val="l"/>
        <c:majorGridlines/>
        <c:numFmt formatCode="#,##0.0" sourceLinked="1"/>
        <c:tickLblPos val="nextTo"/>
        <c:crossAx val="157352704"/>
        <c:crosses val="autoZero"/>
        <c:crossBetween val="between"/>
      </c:valAx>
    </c:plotArea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(2)'!$A$26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1.4820948932844993E-3"/>
                  <c:y val="-0.10181258467680517"/>
                </c:manualLayout>
              </c:layout>
              <c:showVal val="1"/>
            </c:dLbl>
            <c:dLbl>
              <c:idx val="1"/>
              <c:layout>
                <c:manualLayout>
                  <c:x val="1.4820948932844449E-3"/>
                  <c:y val="-4.1650602822329394E-2"/>
                </c:manualLayout>
              </c:layout>
              <c:showVal val="1"/>
            </c:dLbl>
            <c:dLbl>
              <c:idx val="2"/>
              <c:layout>
                <c:manualLayout>
                  <c:x val="8.8925693597070102E-3"/>
                  <c:y val="-4.6278447580365957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(2)'!$B$25:$D$25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(2)'!$B$26:$D$26</c:f>
              <c:numCache>
                <c:formatCode>#,##0.0</c:formatCode>
                <c:ptCount val="3"/>
                <c:pt idx="0">
                  <c:v>24295.200000000001</c:v>
                </c:pt>
                <c:pt idx="1">
                  <c:v>43180.7</c:v>
                </c:pt>
                <c:pt idx="2">
                  <c:v>42629.3</c:v>
                </c:pt>
              </c:numCache>
            </c:numRef>
          </c:val>
        </c:ser>
        <c:shape val="cylinder"/>
        <c:axId val="157403776"/>
        <c:axId val="157413760"/>
        <c:axId val="0"/>
      </c:bar3DChart>
      <c:catAx>
        <c:axId val="157403776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413760"/>
        <c:crosses val="autoZero"/>
        <c:auto val="1"/>
        <c:lblAlgn val="ctr"/>
        <c:lblOffset val="100"/>
      </c:catAx>
      <c:valAx>
        <c:axId val="157413760"/>
        <c:scaling>
          <c:orientation val="minMax"/>
        </c:scaling>
        <c:axPos val="l"/>
        <c:majorGridlines/>
        <c:numFmt formatCode="#,##0.0" sourceLinked="1"/>
        <c:tickLblPos val="nextTo"/>
        <c:crossAx val="157403776"/>
        <c:crosses val="autoZero"/>
        <c:crossBetween val="between"/>
      </c:valAx>
    </c:plotArea>
    <c:plotVisOnly val="1"/>
    <c:dispBlanksAs val="gap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'по налогам (2)'!$A$32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1.4575974570318632E-3"/>
                  <c:y val="-6.0161959931624522E-2"/>
                </c:manualLayout>
              </c:layout>
              <c:showVal val="1"/>
            </c:dLbl>
            <c:dLbl>
              <c:idx val="1"/>
              <c:layout>
                <c:manualLayout>
                  <c:x val="8.745584742191179E-3"/>
                  <c:y val="-7.4045489146614796E-2"/>
                </c:manualLayout>
              </c:layout>
              <c:showVal val="1"/>
            </c:dLbl>
            <c:dLbl>
              <c:idx val="2"/>
              <c:layout>
                <c:manualLayout>
                  <c:x val="1.7491169484382361E-2"/>
                  <c:y val="-7.8673332218278227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'по налогам (2)'!$B$31:$D$31</c:f>
              <c:strCache>
                <c:ptCount val="3"/>
                <c:pt idx="0">
                  <c:v>2024 г. (факт)</c:v>
                </c:pt>
                <c:pt idx="1">
                  <c:v>2025 г. (план)</c:v>
                </c:pt>
                <c:pt idx="2">
                  <c:v>2025 г. (факт)</c:v>
                </c:pt>
              </c:strCache>
            </c:strRef>
          </c:cat>
          <c:val>
            <c:numRef>
              <c:f>'по налогам (2)'!$B$32:$D$32</c:f>
              <c:numCache>
                <c:formatCode>#,##0.0</c:formatCode>
                <c:ptCount val="3"/>
                <c:pt idx="0">
                  <c:v>2299990.4</c:v>
                </c:pt>
                <c:pt idx="1">
                  <c:v>1957773.3</c:v>
                </c:pt>
                <c:pt idx="2">
                  <c:v>1954634.2</c:v>
                </c:pt>
              </c:numCache>
            </c:numRef>
          </c:val>
        </c:ser>
        <c:shape val="cylinder"/>
        <c:axId val="157442432"/>
        <c:axId val="157443968"/>
        <c:axId val="0"/>
      </c:bar3DChart>
      <c:catAx>
        <c:axId val="15744243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443968"/>
        <c:crosses val="autoZero"/>
        <c:auto val="1"/>
        <c:lblAlgn val="ctr"/>
        <c:lblOffset val="100"/>
      </c:catAx>
      <c:valAx>
        <c:axId val="157443968"/>
        <c:scaling>
          <c:orientation val="minMax"/>
        </c:scaling>
        <c:axPos val="l"/>
        <c:majorGridlines/>
        <c:numFmt formatCode="#,##0.0" sourceLinked="1"/>
        <c:tickLblPos val="nextTo"/>
        <c:crossAx val="157442432"/>
        <c:crosses val="autoZero"/>
        <c:crossBetween val="between"/>
      </c:valAx>
    </c:plotArea>
    <c:plotVisOnly val="1"/>
    <c:dispBlanksAs val="gap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5.1804289915990974E-2"/>
          <c:y val="2.6576231789541441E-2"/>
          <c:w val="0.67941562959307067"/>
          <c:h val="0.85736630480935705"/>
        </c:manualLayout>
      </c:layout>
      <c:bar3DChart>
        <c:barDir val="col"/>
        <c:grouping val="stacked"/>
        <c:ser>
          <c:idx val="0"/>
          <c:order val="0"/>
          <c:tx>
            <c:strRef>
              <c:f>'слайд 6'!$A$15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6'!$B$15:$C$15</c:f>
              <c:numCache>
                <c:formatCode>#,##0.0</c:formatCode>
                <c:ptCount val="2"/>
                <c:pt idx="0">
                  <c:v>1098898.3</c:v>
                </c:pt>
                <c:pt idx="1">
                  <c:v>920995.2</c:v>
                </c:pt>
              </c:numCache>
            </c:numRef>
          </c:val>
        </c:ser>
        <c:ser>
          <c:idx val="1"/>
          <c:order val="1"/>
          <c:tx>
            <c:strRef>
              <c:f>'слайд 6'!$A$16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6'!$B$16:$C$16</c:f>
              <c:numCache>
                <c:formatCode>#,##0.0</c:formatCode>
                <c:ptCount val="2"/>
                <c:pt idx="0">
                  <c:v>296411.8</c:v>
                </c:pt>
                <c:pt idx="1">
                  <c:v>80969.7</c:v>
                </c:pt>
              </c:numCache>
            </c:numRef>
          </c:val>
        </c:ser>
        <c:ser>
          <c:idx val="2"/>
          <c:order val="2"/>
          <c:tx>
            <c:strRef>
              <c:f>'слайд 6'!$A$17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6'!$B$17:$C$17</c:f>
              <c:numCache>
                <c:formatCode>#,##0.0</c:formatCode>
                <c:ptCount val="2"/>
                <c:pt idx="0">
                  <c:v>706303.7</c:v>
                </c:pt>
                <c:pt idx="1">
                  <c:v>803824.6</c:v>
                </c:pt>
              </c:numCache>
            </c:numRef>
          </c:val>
        </c:ser>
        <c:ser>
          <c:idx val="3"/>
          <c:order val="3"/>
          <c:tx>
            <c:strRef>
              <c:f>'слайд 6'!$A$18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6'!$B$18:$C$18</c:f>
              <c:numCache>
                <c:formatCode>#,##0.0</c:formatCode>
                <c:ptCount val="2"/>
                <c:pt idx="0">
                  <c:v>186428</c:v>
                </c:pt>
                <c:pt idx="1">
                  <c:v>128012.5</c:v>
                </c:pt>
              </c:numCache>
            </c:numRef>
          </c:val>
        </c:ser>
        <c:ser>
          <c:idx val="4"/>
          <c:order val="4"/>
          <c:tx>
            <c:strRef>
              <c:f>'слайд 6'!$A$19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'слайд 6'!$B$14:$C$14</c:f>
              <c:strCache>
                <c:ptCount val="2"/>
                <c:pt idx="0">
                  <c:v>       Факт 2024                                         2 288 041,8</c:v>
                </c:pt>
                <c:pt idx="1">
                  <c:v>      Факт 2025                                                 1 933 802,0</c:v>
                </c:pt>
              </c:strCache>
            </c:strRef>
          </c:cat>
          <c:val>
            <c:numRef>
              <c:f>'слайд 6'!$B$19:$C$19</c:f>
            </c:numRef>
          </c:val>
        </c:ser>
        <c:shape val="cylinder"/>
        <c:axId val="157487104"/>
        <c:axId val="157488640"/>
        <c:axId val="0"/>
      </c:bar3DChart>
      <c:catAx>
        <c:axId val="15748710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488640"/>
        <c:crosses val="autoZero"/>
        <c:auto val="1"/>
        <c:lblAlgn val="ctr"/>
        <c:lblOffset val="100"/>
      </c:catAx>
      <c:valAx>
        <c:axId val="157488640"/>
        <c:scaling>
          <c:orientation val="minMax"/>
        </c:scaling>
        <c:delete val="1"/>
        <c:axPos val="l"/>
        <c:majorGridlines/>
        <c:numFmt formatCode="#,##0.0" sourceLinked="1"/>
        <c:tickLblPos val="none"/>
        <c:crossAx val="157487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775616410206657"/>
          <c:y val="0.30033459485742664"/>
          <c:w val="0.22643954347595471"/>
          <c:h val="0.37642570738893494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3693814486562451"/>
          <c:y val="1.6589459094708995E-2"/>
          <c:w val="0.62021132956553215"/>
          <c:h val="0.6866625434475534"/>
        </c:manualLayout>
      </c:layout>
      <c:pieChart>
        <c:varyColors val="1"/>
        <c:ser>
          <c:idx val="0"/>
          <c:order val="0"/>
          <c:cat>
            <c:strRef>
              <c:f>структура!$A$4:$A$13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структура!$B$4:$B$13</c:f>
            </c:numRef>
          </c:val>
        </c:ser>
        <c:ser>
          <c:idx val="1"/>
          <c:order val="1"/>
          <c:spPr>
            <a:scene3d>
              <a:camera prst="orthographicFront"/>
              <a:lightRig rig="threePt" dir="t"/>
            </a:scene3d>
            <a:sp3d>
              <a:bevelT w="152400" h="127000"/>
              <a:bevelB w="120650" h="120650"/>
            </a:sp3d>
          </c:spPr>
          <c:dLbls>
            <c:dLbl>
              <c:idx val="0"/>
              <c:layout>
                <c:manualLayout>
                  <c:x val="0.14907590176433974"/>
                  <c:y val="9.4065140303172326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5.7191324251643402E-2"/>
                  <c:y val="0.14372515075738418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0.24022825469924972"/>
                  <c:y val="-2.9343734120616836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0.16351123023367775"/>
                  <c:y val="-0.1109700608662530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0.13914289578025024"/>
                  <c:y val="-2.5945848266516455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8.2635000937965025E-2"/>
                  <c:y val="-9.7370525360008023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8.4463217937732912E-2"/>
                  <c:y val="4.9152097854336947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1.7281891265269338E-2"/>
                  <c:y val="-2.177398670380941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 </a:t>
                    </a:r>
                    <a:r>
                      <a:rPr lang="ru-RU" dirty="0"/>
                      <a:t>
10,2%</a:t>
                    </a:r>
                  </a:p>
                </c:rich>
              </c:tx>
              <c:showCatName val="1"/>
              <c:showPercent val="1"/>
            </c:dLbl>
            <c:dLbl>
              <c:idx val="8"/>
              <c:layout>
                <c:manualLayout>
                  <c:x val="0.10163121144834752"/>
                  <c:y val="-2.5475994470559902E-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0.20127786410337969"/>
                  <c:y val="5.0149710141496232E-2"/>
                </c:manualLayout>
              </c:layout>
              <c:showCatName val="1"/>
              <c:showPercent val="1"/>
            </c:dLbl>
            <c:numFmt formatCode="0.0%" sourceLinked="0"/>
            <c:txPr>
              <a:bodyPr/>
              <a:lstStyle/>
              <a:p>
                <a:pPr>
                  <a:defRPr sz="1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структура!$A$4:$A$13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 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структура!$C$4:$C$13</c:f>
              <c:numCache>
                <c:formatCode>0.0</c:formatCode>
                <c:ptCount val="10"/>
                <c:pt idx="0">
                  <c:v>6.1</c:v>
                </c:pt>
                <c:pt idx="1">
                  <c:v>0.1</c:v>
                </c:pt>
                <c:pt idx="2">
                  <c:v>0.60000000000000064</c:v>
                </c:pt>
                <c:pt idx="3">
                  <c:v>7.9</c:v>
                </c:pt>
                <c:pt idx="4">
                  <c:v>13</c:v>
                </c:pt>
                <c:pt idx="5">
                  <c:v>0.1</c:v>
                </c:pt>
                <c:pt idx="6">
                  <c:v>50.6</c:v>
                </c:pt>
                <c:pt idx="7">
                  <c:v>10.200000000000001</c:v>
                </c:pt>
                <c:pt idx="8">
                  <c:v>6.5</c:v>
                </c:pt>
                <c:pt idx="9">
                  <c:v>4.9000000000000004</c:v>
                </c:pt>
              </c:numCache>
            </c:numRef>
          </c:val>
        </c:ser>
        <c:firstSliceAng val="190"/>
      </c:pieChart>
    </c:plotArea>
    <c:plotVisOnly val="1"/>
    <c:dispBlanksAs val="zero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4330086900149222"/>
          <c:y val="0.15330561561535888"/>
          <c:w val="0.82752216780868249"/>
          <c:h val="0.65668273325755899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1"/>
            <c:spPr>
              <a:solidFill>
                <a:schemeClr val="bg2">
                  <a:lumMod val="75000"/>
                </a:schemeClr>
              </a:solidFill>
            </c:spPr>
          </c:dPt>
          <c:dPt>
            <c:idx val="2"/>
            <c:spPr>
              <a:solidFill>
                <a:schemeClr val="bg2">
                  <a:lumMod val="75000"/>
                </a:schemeClr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'расходы '!$B$2:$D$2</c:f>
              <c:strCache>
                <c:ptCount val="3"/>
                <c:pt idx="0">
                  <c:v>2024 г. (факт) </c:v>
                </c:pt>
                <c:pt idx="1">
                  <c:v>2025 г. (план) </c:v>
                </c:pt>
                <c:pt idx="2">
                  <c:v>2025 г. (факт) </c:v>
                </c:pt>
              </c:strCache>
            </c:strRef>
          </c:cat>
          <c:val>
            <c:numRef>
              <c:f>'расходы '!$B$3:$D$3</c:f>
              <c:numCache>
                <c:formatCode>General</c:formatCode>
                <c:ptCount val="3"/>
                <c:pt idx="0">
                  <c:v>2542091.7999999998</c:v>
                </c:pt>
                <c:pt idx="1">
                  <c:v>2755997.4</c:v>
                </c:pt>
                <c:pt idx="2">
                  <c:v>2698185.5</c:v>
                </c:pt>
              </c:numCache>
            </c:numRef>
          </c:val>
        </c:ser>
        <c:shape val="cylinder"/>
        <c:axId val="157525504"/>
        <c:axId val="157527040"/>
        <c:axId val="0"/>
      </c:bar3DChart>
      <c:catAx>
        <c:axId val="15752550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527040"/>
        <c:crossesAt val="100000"/>
        <c:auto val="1"/>
        <c:lblAlgn val="ctr"/>
        <c:lblOffset val="100"/>
      </c:catAx>
      <c:valAx>
        <c:axId val="157527040"/>
        <c:scaling>
          <c:orientation val="minMax"/>
          <c:min val="100000"/>
        </c:scaling>
        <c:axPos val="l"/>
        <c:majorGridlines/>
        <c:numFmt formatCode="General" sourceLinked="1"/>
        <c:tickLblPos val="nextTo"/>
        <c:crossAx val="157525504"/>
        <c:crosses val="autoZero"/>
        <c:crossBetween val="between"/>
      </c:valAx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rotY val="330"/>
      <c:perspective val="30"/>
    </c:view3D>
    <c:plotArea>
      <c:layout>
        <c:manualLayout>
          <c:layoutTarget val="inner"/>
          <c:xMode val="edge"/>
          <c:yMode val="edge"/>
          <c:x val="3.9922070972570611E-2"/>
          <c:y val="0.11746445302771402"/>
          <c:w val="0.81291122295328566"/>
          <c:h val="0.76507109394457307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2400" h="101600"/>
              <a:bevelB w="88900" h="88900"/>
            </a:sp3d>
          </c:spPr>
          <c:explosion val="25"/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101600"/>
                <a:bevelB w="88900" h="88900"/>
              </a:sp3d>
            </c:spPr>
          </c:dPt>
          <c:dLbls>
            <c:dLbl>
              <c:idx val="0"/>
              <c:layout>
                <c:manualLayout>
                  <c:x val="-4.8008961224872998E-2"/>
                  <c:y val="-0.3774130609524497"/>
                </c:manualLayout>
              </c:layout>
              <c:tx>
                <c:rich>
                  <a:bodyPr/>
                  <a:lstStyle/>
                  <a:p>
                    <a:r>
                      <a:rPr lang="ru-RU" sz="1200"/>
                      <a:t>С</a:t>
                    </a:r>
                    <a:r>
                      <a:rPr lang="ru-RU"/>
                      <a:t>оциальная сфера             1 658 244,3 65%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</c:dLbl>
            <c:dLbl>
              <c:idx val="1"/>
              <c:layout>
                <c:manualLayout>
                  <c:x val="7.3837082106663038E-2"/>
                  <c:y val="-0.20934811792920088"/>
                </c:manualLayout>
              </c:layout>
              <c:tx>
                <c:rich>
                  <a:bodyPr/>
                  <a:lstStyle/>
                  <a:p>
                    <a:r>
                      <a:rPr lang="ru-RU" sz="1200"/>
                      <a:t>П</a:t>
                    </a:r>
                    <a:r>
                      <a:rPr lang="ru-RU"/>
                      <a:t>рочие расходы      883 847,5        35%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 </c:separator>
            <c:showLeaderLines val="1"/>
          </c:dLbls>
          <c:cat>
            <c:strRef>
              <c:f>'соц сфера и прочие расх'!$A$3:$A$4</c:f>
              <c:strCache>
                <c:ptCount val="2"/>
                <c:pt idx="0">
                  <c:v>Социальная сфера</c:v>
                </c:pt>
                <c:pt idx="1">
                  <c:v>Прочие расходы</c:v>
                </c:pt>
              </c:strCache>
            </c:strRef>
          </c:cat>
          <c:val>
            <c:numRef>
              <c:f>'соц сфера и прочие расх'!$B$3:$B$4</c:f>
              <c:numCache>
                <c:formatCode>#,##0.0</c:formatCode>
                <c:ptCount val="2"/>
                <c:pt idx="0">
                  <c:v>1947202.4</c:v>
                </c:pt>
                <c:pt idx="1">
                  <c:v>750983.1</c:v>
                </c:pt>
              </c:numCache>
            </c:numRef>
          </c:val>
        </c:ser>
      </c:pie3DChart>
    </c:plotArea>
    <c:plotVisOnly val="1"/>
    <c:dispBlanksAs val="zero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spPr>
              <a:solidFill>
                <a:schemeClr val="bg2">
                  <a:lumMod val="75000"/>
                </a:schemeClr>
              </a:solidFill>
            </c:spPr>
          </c:dPt>
          <c:dPt>
            <c:idx val="2"/>
            <c:spPr>
              <a:solidFill>
                <a:schemeClr val="bg2">
                  <a:lumMod val="75000"/>
                </a:schemeClr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'расходы '!$B$2:$D$2</c:f>
              <c:strCache>
                <c:ptCount val="3"/>
                <c:pt idx="0">
                  <c:v>2024 г. (факт) </c:v>
                </c:pt>
                <c:pt idx="1">
                  <c:v>2025 г. (план) </c:v>
                </c:pt>
                <c:pt idx="2">
                  <c:v>2025 г. (факт) </c:v>
                </c:pt>
              </c:strCache>
            </c:strRef>
          </c:cat>
          <c:val>
            <c:numRef>
              <c:f>'расходы '!$B$3:$D$3</c:f>
              <c:numCache>
                <c:formatCode>General</c:formatCode>
                <c:ptCount val="3"/>
                <c:pt idx="0">
                  <c:v>2542091.7999999998</c:v>
                </c:pt>
                <c:pt idx="1">
                  <c:v>2755997.4</c:v>
                </c:pt>
                <c:pt idx="2">
                  <c:v>2698185.5</c:v>
                </c:pt>
              </c:numCache>
            </c:numRef>
          </c:val>
        </c:ser>
        <c:shape val="cylinder"/>
        <c:axId val="157814784"/>
        <c:axId val="157816320"/>
        <c:axId val="0"/>
      </c:bar3DChart>
      <c:catAx>
        <c:axId val="157814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816320"/>
        <c:crossesAt val="100000"/>
        <c:auto val="1"/>
        <c:lblAlgn val="ctr"/>
        <c:lblOffset val="100"/>
      </c:catAx>
      <c:valAx>
        <c:axId val="157816320"/>
        <c:scaling>
          <c:orientation val="minMax"/>
          <c:min val="100000"/>
        </c:scaling>
        <c:axPos val="l"/>
        <c:majorGridlines/>
        <c:numFmt formatCode="General" sourceLinked="1"/>
        <c:tickLblPos val="nextTo"/>
        <c:crossAx val="157814784"/>
        <c:crosses val="autoZero"/>
        <c:crossBetween val="between"/>
      </c:valAx>
    </c:plotArea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49032769417420896"/>
          <c:y val="6.928793626105037E-2"/>
          <c:w val="0.46729062258028453"/>
          <c:h val="0.73218104734394662"/>
        </c:manualLayout>
      </c:layout>
      <c:bar3DChart>
        <c:barDir val="bar"/>
        <c:grouping val="stacked"/>
        <c:ser>
          <c:idx val="0"/>
          <c:order val="0"/>
          <c:tx>
            <c:strRef>
              <c:f>Лист2!$A$19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DEF5FA">
                <a:lumMod val="50000"/>
              </a:srgbClr>
            </a:solidFill>
          </c:spPr>
          <c:val>
            <c:numRef>
              <c:f>Лист2!$A$20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83-41A5-913E-DB242FC1C872}"/>
            </c:ext>
          </c:extLst>
        </c:ser>
        <c:ser>
          <c:idx val="1"/>
          <c:order val="1"/>
          <c:tx>
            <c:strRef>
              <c:f>Лист2!$B$19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Лист2!$B$20</c:f>
              <c:numCache>
                <c:formatCode>General</c:formatCode>
                <c:ptCount val="1"/>
                <c:pt idx="0">
                  <c:v>98.8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83-41A5-913E-DB242FC1C872}"/>
            </c:ext>
          </c:extLst>
        </c:ser>
        <c:shape val="cylinder"/>
        <c:axId val="157782016"/>
        <c:axId val="157824896"/>
        <c:axId val="0"/>
      </c:bar3DChart>
      <c:catAx>
        <c:axId val="157782016"/>
        <c:scaling>
          <c:orientation val="minMax"/>
        </c:scaling>
        <c:delete val="1"/>
        <c:axPos val="l"/>
        <c:tickLblPos val="none"/>
        <c:crossAx val="157824896"/>
        <c:crosses val="autoZero"/>
        <c:auto val="1"/>
        <c:lblAlgn val="ctr"/>
        <c:lblOffset val="100"/>
      </c:catAx>
      <c:valAx>
        <c:axId val="157824896"/>
        <c:scaling>
          <c:orientation val="minMax"/>
          <c:max val="107"/>
          <c:min val="0"/>
        </c:scaling>
        <c:delete val="1"/>
        <c:axPos val="b"/>
        <c:numFmt formatCode="General" sourceLinked="1"/>
        <c:tickLblPos val="none"/>
        <c:crossAx val="157782016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63016917383642179"/>
          <c:y val="0.20088036913154753"/>
          <c:w val="0.34133453641568678"/>
          <c:h val="0.60429200902157765"/>
        </c:manualLayout>
      </c:layout>
      <c:bar3DChart>
        <c:barDir val="col"/>
        <c:grouping val="clustered"/>
        <c:ser>
          <c:idx val="0"/>
          <c:order val="0"/>
          <c:dPt>
            <c:idx val="1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9D0-4A20-8B84-1F9DEC8805F2}"/>
              </c:ext>
            </c:extLst>
          </c:dPt>
          <c:cat>
            <c:strRef>
              <c:f>'по разделам'!$A$27:$B$27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разделам'!$A$28:$B$28</c:f>
              <c:numCache>
                <c:formatCode>General</c:formatCode>
                <c:ptCount val="2"/>
                <c:pt idx="0">
                  <c:v>123709.6</c:v>
                </c:pt>
                <c:pt idx="1">
                  <c:v>120664.1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D0-4A20-8B84-1F9DEC8805F2}"/>
            </c:ext>
          </c:extLst>
        </c:ser>
        <c:shape val="cylinder"/>
        <c:axId val="158192384"/>
        <c:axId val="158193920"/>
        <c:axId val="0"/>
      </c:bar3DChart>
      <c:catAx>
        <c:axId val="158192384"/>
        <c:scaling>
          <c:orientation val="minMax"/>
        </c:scaling>
        <c:delete val="1"/>
        <c:axPos val="b"/>
        <c:numFmt formatCode="General" sourceLinked="0"/>
        <c:tickLblPos val="none"/>
        <c:crossAx val="158193920"/>
        <c:crosses val="autoZero"/>
        <c:auto val="1"/>
        <c:lblAlgn val="ctr"/>
        <c:lblOffset val="100"/>
      </c:catAx>
      <c:valAx>
        <c:axId val="158193920"/>
        <c:scaling>
          <c:orientation val="minMax"/>
          <c:min val="110000"/>
        </c:scaling>
        <c:delete val="1"/>
        <c:axPos val="l"/>
        <c:majorGridlines/>
        <c:numFmt formatCode="General" sourceLinked="1"/>
        <c:tickLblPos val="none"/>
        <c:crossAx val="158192384"/>
        <c:crosses val="autoZero"/>
        <c:crossBetween val="between"/>
      </c:valAx>
    </c:plotArea>
    <c:plotVisOnly val="1"/>
    <c:dispBlanksAs val="gap"/>
  </c:chart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0100,0300,0400'!$A$3:$A$4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0100,0300,0400'!$B$3:$B$4</c:f>
              <c:numCache>
                <c:formatCode>#,##0.0</c:formatCode>
                <c:ptCount val="2"/>
                <c:pt idx="0">
                  <c:v>144915.70000000001</c:v>
                </c:pt>
                <c:pt idx="1">
                  <c:v>164914.5</c:v>
                </c:pt>
              </c:numCache>
            </c:numRef>
          </c:val>
        </c:ser>
        <c:axId val="158044160"/>
        <c:axId val="158045696"/>
      </c:barChart>
      <c:catAx>
        <c:axId val="158044160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8045696"/>
        <c:crosses val="autoZero"/>
        <c:auto val="1"/>
        <c:lblAlgn val="ctr"/>
        <c:lblOffset val="100"/>
      </c:catAx>
      <c:valAx>
        <c:axId val="158045696"/>
        <c:scaling>
          <c:orientation val="minMax"/>
        </c:scaling>
        <c:axPos val="b"/>
        <c:majorGridlines/>
        <c:numFmt formatCode="#,##0.0" sourceLinked="1"/>
        <c:tickLblPos val="nextTo"/>
        <c:crossAx val="158044160"/>
        <c:crosses val="autoZero"/>
        <c:crossBetween val="between"/>
      </c:valAx>
    </c:plotArea>
    <c:plotVisOnly val="1"/>
    <c:dispBlanksAs val="gap"/>
  </c:chart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rotY val="30"/>
      <c:depthPercent val="90"/>
      <c:rAngAx val="1"/>
    </c:view3D>
    <c:floor>
      <c:spPr>
        <a:ln>
          <a:solidFill>
            <a:sysClr val="window" lastClr="FFFFFF"/>
          </a:solidFill>
        </a:ln>
      </c:spPr>
    </c:floor>
    <c:plotArea>
      <c:layout>
        <c:manualLayout>
          <c:layoutTarget val="inner"/>
          <c:xMode val="edge"/>
          <c:yMode val="edge"/>
          <c:x val="0.57170660894533309"/>
          <c:y val="3.3977706180794848E-3"/>
          <c:w val="0.40599390133236496"/>
          <c:h val="0.95033190756582664"/>
        </c:manualLayout>
      </c:layout>
      <c:bar3DChart>
        <c:barDir val="col"/>
        <c:grouping val="standar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0B1-4FEA-949D-1F7C5D5B36A4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B1-4FEA-949D-1F7C5D5B36A4}"/>
              </c:ext>
            </c:extLst>
          </c:dPt>
          <c:cat>
            <c:strRef>
              <c:f>'по разделам'!$A$13:$B$13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разделам'!$A$14:$B$14</c:f>
              <c:numCache>
                <c:formatCode>General</c:formatCode>
                <c:ptCount val="2"/>
                <c:pt idx="0">
                  <c:v>9938.2999999999811</c:v>
                </c:pt>
                <c:pt idx="1">
                  <c:v>9920.2000000000007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B1-4FEA-949D-1F7C5D5B36A4}"/>
            </c:ext>
          </c:extLst>
        </c:ser>
        <c:shape val="cylinder"/>
        <c:axId val="158369664"/>
        <c:axId val="158371200"/>
        <c:axId val="158201600"/>
      </c:bar3DChart>
      <c:catAx>
        <c:axId val="158369664"/>
        <c:scaling>
          <c:orientation val="minMax"/>
        </c:scaling>
        <c:delete val="1"/>
        <c:axPos val="b"/>
        <c:numFmt formatCode="General" sourceLinked="0"/>
        <c:tickLblPos val="none"/>
        <c:crossAx val="158371200"/>
        <c:crosses val="autoZero"/>
        <c:auto val="1"/>
        <c:lblAlgn val="ctr"/>
        <c:lblOffset val="100"/>
      </c:catAx>
      <c:valAx>
        <c:axId val="158371200"/>
        <c:scaling>
          <c:orientation val="minMax"/>
          <c:max val="9700"/>
          <c:min val="9500"/>
        </c:scaling>
        <c:delete val="1"/>
        <c:axPos val="l"/>
        <c:majorGridlines>
          <c:spPr>
            <a:ln w="0">
              <a:solidFill>
                <a:sysClr val="window" lastClr="FFFFFF"/>
              </a:solidFill>
            </a:ln>
          </c:spPr>
        </c:majorGridlines>
        <c:numFmt formatCode="General" sourceLinked="1"/>
        <c:tickLblPos val="none"/>
        <c:crossAx val="158369664"/>
        <c:crosses val="autoZero"/>
        <c:crossBetween val="between"/>
        <c:majorUnit val="100"/>
        <c:minorUnit val="4"/>
      </c:valAx>
      <c:serAx>
        <c:axId val="158201600"/>
        <c:scaling>
          <c:orientation val="minMax"/>
        </c:scaling>
        <c:delete val="1"/>
        <c:axPos val="b"/>
        <c:tickLblPos val="none"/>
        <c:crossAx val="158371200"/>
        <c:crosses val="autoZero"/>
      </c:serAx>
    </c:plotArea>
    <c:plotVisOnly val="1"/>
    <c:dispBlanksAs val="gap"/>
  </c:chart>
  <c:externalData r:id="rId2"/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0100,0300,0400'!$A$16:$A$17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0100,0300,0400'!$B$16:$B$17</c:f>
              <c:numCache>
                <c:formatCode>#,##0.0</c:formatCode>
                <c:ptCount val="2"/>
                <c:pt idx="0">
                  <c:v>15652.7</c:v>
                </c:pt>
                <c:pt idx="1">
                  <c:v>17068.2</c:v>
                </c:pt>
              </c:numCache>
            </c:numRef>
          </c:val>
        </c:ser>
        <c:axId val="158390144"/>
        <c:axId val="158391680"/>
      </c:barChart>
      <c:catAx>
        <c:axId val="158390144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8391680"/>
        <c:crosses val="autoZero"/>
        <c:auto val="1"/>
        <c:lblAlgn val="ctr"/>
        <c:lblOffset val="100"/>
      </c:catAx>
      <c:valAx>
        <c:axId val="158391680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58390144"/>
        <c:crosses val="autoZero"/>
        <c:crossBetween val="between"/>
      </c:valAx>
    </c:plotArea>
    <c:plotVisOnly val="1"/>
    <c:dispBlanksAs val="gap"/>
  </c:chart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50224412290888565"/>
          <c:y val="0.13455657492354509"/>
          <c:w val="0.47583252251969532"/>
          <c:h val="0.73088685015290522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разделам'!$A$33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разделам'!$A$34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A5-43AE-B53C-3FFB42FC1E0B}"/>
            </c:ext>
          </c:extLst>
        </c:ser>
        <c:ser>
          <c:idx val="1"/>
          <c:order val="1"/>
          <c:tx>
            <c:strRef>
              <c:f>'по разделам'!$B$33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разделам'!$B$34</c:f>
              <c:numCache>
                <c:formatCode>General</c:formatCode>
                <c:ptCount val="1"/>
                <c:pt idx="0">
                  <c:v>98.6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4A5-43AE-B53C-3FFB42FC1E0B}"/>
            </c:ext>
          </c:extLst>
        </c:ser>
        <c:shape val="cylinder"/>
        <c:axId val="158673920"/>
        <c:axId val="158675712"/>
        <c:axId val="0"/>
      </c:bar3DChart>
      <c:catAx>
        <c:axId val="158673920"/>
        <c:scaling>
          <c:orientation val="minMax"/>
        </c:scaling>
        <c:delete val="1"/>
        <c:axPos val="l"/>
        <c:tickLblPos val="none"/>
        <c:crossAx val="158675712"/>
        <c:crosses val="autoZero"/>
        <c:auto val="1"/>
        <c:lblAlgn val="ctr"/>
        <c:lblOffset val="100"/>
      </c:catAx>
      <c:valAx>
        <c:axId val="158675712"/>
        <c:scaling>
          <c:orientation val="minMax"/>
          <c:max val="105"/>
          <c:min val="0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8673920"/>
        <c:crosses val="autoZero"/>
        <c:crossBetween val="between"/>
        <c:majorUnit val="50"/>
        <c:minorUnit val="10"/>
      </c:valAx>
    </c:plotArea>
    <c:plotVisOnly val="1"/>
    <c:dispBlanksAs val="gap"/>
  </c:chart>
  <c:externalData r:id="rId1"/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62848125491546569"/>
          <c:y val="4.0816326530612533E-2"/>
          <c:w val="0.36990682138652353"/>
          <c:h val="0.6699432213830816"/>
        </c:manualLayout>
      </c:layout>
      <c:bar3DChart>
        <c:barDir val="col"/>
        <c:grouping val="clustered"/>
        <c:ser>
          <c:idx val="0"/>
          <c:order val="0"/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320-444E-A916-FF00FA31ECAC}"/>
              </c:ext>
            </c:extLst>
          </c:dPt>
          <c:cat>
            <c:strRef>
              <c:f>Лист2!$A$41:$B$41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Лист2!$A$42:$B$42</c:f>
              <c:numCache>
                <c:formatCode>General</c:formatCode>
                <c:ptCount val="2"/>
                <c:pt idx="0">
                  <c:v>180133</c:v>
                </c:pt>
                <c:pt idx="1">
                  <c:v>180091.5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0-444E-A916-FF00FA31ECAC}"/>
            </c:ext>
          </c:extLst>
        </c:ser>
        <c:shape val="cylinder"/>
        <c:axId val="158683904"/>
        <c:axId val="158685440"/>
        <c:axId val="0"/>
      </c:bar3DChart>
      <c:catAx>
        <c:axId val="158683904"/>
        <c:scaling>
          <c:orientation val="minMax"/>
        </c:scaling>
        <c:delete val="1"/>
        <c:axPos val="b"/>
        <c:numFmt formatCode="General" sourceLinked="0"/>
        <c:tickLblPos val="none"/>
        <c:crossAx val="158685440"/>
        <c:crosses val="autoZero"/>
        <c:auto val="1"/>
        <c:lblAlgn val="ctr"/>
        <c:lblOffset val="100"/>
      </c:catAx>
      <c:valAx>
        <c:axId val="158685440"/>
        <c:scaling>
          <c:orientation val="minMax"/>
          <c:max val="180130"/>
          <c:min val="179000"/>
        </c:scaling>
        <c:delete val="1"/>
        <c:axPos val="l"/>
        <c:numFmt formatCode="General" sourceLinked="1"/>
        <c:tickLblPos val="none"/>
        <c:crossAx val="158683904"/>
        <c:crosses val="autoZero"/>
        <c:crossBetween val="between"/>
        <c:majorUnit val="500"/>
        <c:minorUnit val="4"/>
      </c:valAx>
    </c:plotArea>
    <c:plotVisOnly val="1"/>
    <c:dispBlanksAs val="gap"/>
  </c:chart>
  <c:externalData r:id="rId2"/>
  <c:userShapes r:id="rId3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 w="0">
          <a:solidFill>
            <a:schemeClr val="bg1"/>
          </a:solidFill>
        </a:ln>
      </c:spPr>
    </c:floor>
    <c:sideWall>
      <c:spPr>
        <a:noFill/>
        <a:ln>
          <a:noFill/>
        </a:ln>
      </c:spPr>
    </c:sideWall>
    <c:backWall>
      <c:spPr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39073549159473131"/>
          <c:y val="0.17919473593843124"/>
          <c:w val="0.56217340684037365"/>
          <c:h val="0.79869969378828976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разделам'!$A$1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7B-44A0-9E10-6DB392D8C603}"/>
            </c:ext>
          </c:extLst>
        </c:ser>
        <c:ser>
          <c:idx val="1"/>
          <c:order val="1"/>
          <c:tx>
            <c:strRef>
              <c:f>'по разделам'!$B$1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разделам'!$B$2</c:f>
              <c:numCache>
                <c:formatCode>General</c:formatCode>
                <c:ptCount val="1"/>
                <c:pt idx="0">
                  <c:v>99.7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7B-44A0-9E10-6DB392D8C603}"/>
            </c:ext>
          </c:extLst>
        </c:ser>
        <c:shape val="cylinder"/>
        <c:axId val="158475392"/>
        <c:axId val="158476928"/>
        <c:axId val="0"/>
      </c:bar3DChart>
      <c:catAx>
        <c:axId val="158475392"/>
        <c:scaling>
          <c:orientation val="minMax"/>
        </c:scaling>
        <c:delete val="1"/>
        <c:axPos val="l"/>
        <c:tickLblPos val="none"/>
        <c:crossAx val="158476928"/>
        <c:crosses val="autoZero"/>
        <c:auto val="1"/>
        <c:lblAlgn val="ctr"/>
        <c:lblOffset val="100"/>
      </c:catAx>
      <c:valAx>
        <c:axId val="158476928"/>
        <c:scaling>
          <c:orientation val="minMax"/>
          <c:max val="101"/>
          <c:min val="15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8475392"/>
        <c:crosses val="autoZero"/>
        <c:crossBetween val="between"/>
        <c:majorUnit val="10"/>
        <c:minorUnit val="3"/>
      </c:valAx>
    </c:plotArea>
    <c:plotVisOnly val="1"/>
    <c:dispBlanksAs val="gap"/>
  </c:chart>
  <c:externalData r:id="rId1"/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0100,0300,0400'!$A$29:$A$30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0100,0300,0400'!$B$29:$B$30</c:f>
              <c:numCache>
                <c:formatCode>#,##0.0</c:formatCode>
                <c:ptCount val="2"/>
                <c:pt idx="0">
                  <c:v>211766.1</c:v>
                </c:pt>
                <c:pt idx="1">
                  <c:v>213997</c:v>
                </c:pt>
              </c:numCache>
            </c:numRef>
          </c:val>
        </c:ser>
        <c:axId val="159019392"/>
        <c:axId val="159020928"/>
      </c:barChart>
      <c:catAx>
        <c:axId val="15901939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9020928"/>
        <c:crosses val="autoZero"/>
        <c:auto val="1"/>
        <c:lblAlgn val="ctr"/>
        <c:lblOffset val="100"/>
      </c:catAx>
      <c:valAx>
        <c:axId val="159020928"/>
        <c:scaling>
          <c:orientation val="minMax"/>
          <c:max val="222500"/>
          <c:min val="200500"/>
        </c:scaling>
        <c:delete val="1"/>
        <c:axPos val="b"/>
        <c:majorGridlines/>
        <c:numFmt formatCode="#,##0.0" sourceLinked="1"/>
        <c:tickLblPos val="none"/>
        <c:crossAx val="159019392"/>
        <c:crosses val="autoZero"/>
        <c:crossBetween val="between"/>
        <c:majorUnit val="5000"/>
        <c:minorUnit val="5000"/>
      </c:valAx>
    </c:plotArea>
    <c:plotVisOnly val="1"/>
    <c:dispBlanksAs val="gap"/>
  </c:chart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47400000000000031"/>
          <c:y val="6.4814814814815103E-2"/>
          <c:w val="0.4451181102362205"/>
          <c:h val="0.83309419655876593"/>
        </c:manualLayout>
      </c:layout>
      <c:bar3D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3.527385846017126E-2"/>
                  <c:y val="-8.6738996213535507E-3"/>
                </c:manualLayout>
              </c:layout>
              <c:showVal val="1"/>
            </c:dLbl>
            <c:dLbl>
              <c:idx val="1"/>
              <c:layout>
                <c:manualLayout>
                  <c:x val="7.6426693330370832E-2"/>
                  <c:y val="5.7825997475690434E-3"/>
                </c:manualLayout>
              </c:layout>
              <c:showVal val="1"/>
            </c:dLbl>
            <c:dLbl>
              <c:idx val="2"/>
              <c:layout>
                <c:manualLayout>
                  <c:x val="4.7031811280228132E-2"/>
                  <c:y val="-5.7825997475690763E-3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'дорож фрнд'!$A$3:$A$5</c:f>
              <c:strCache>
                <c:ptCount val="3"/>
                <c:pt idx="0">
                  <c:v>Ремонт и содержание автомобильных дорог общего пользования местного значения и искусственных сооружений на них, капитальный ремонт и ремонт дворовых территорий многоквартирных домов, проездов к дворовым территориям многоквартирных домов населенных пунктов</c:v>
                </c:pt>
                <c:pt idx="1">
                  <c:v>Мероприятия по созданию безопасных дорожных условий для участников дорожного движения</c:v>
                </c:pt>
                <c:pt idx="2">
                  <c:v>Мероприятия по управлению и распоряжению муниципальным имуществом, земельными участками, в том числе приобретению в муниципальную собственность муниципального образования Алапаевское</c:v>
                </c:pt>
              </c:strCache>
            </c:strRef>
          </c:cat>
          <c:val>
            <c:numRef>
              <c:f>'дорож фрнд'!$B$3:$B$5</c:f>
              <c:numCache>
                <c:formatCode>#,##0.0</c:formatCode>
                <c:ptCount val="3"/>
                <c:pt idx="0">
                  <c:v>89469.1</c:v>
                </c:pt>
                <c:pt idx="1">
                  <c:v>7488</c:v>
                </c:pt>
                <c:pt idx="2" formatCode="0.0">
                  <c:v>100</c:v>
                </c:pt>
              </c:numCache>
            </c:numRef>
          </c:val>
        </c:ser>
        <c:shape val="cylinder"/>
        <c:axId val="158861184"/>
        <c:axId val="158862720"/>
        <c:axId val="0"/>
      </c:bar3DChart>
      <c:catAx>
        <c:axId val="158861184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8862720"/>
        <c:crosses val="autoZero"/>
        <c:auto val="1"/>
        <c:lblAlgn val="ctr"/>
        <c:lblOffset val="100"/>
      </c:catAx>
      <c:valAx>
        <c:axId val="158862720"/>
        <c:scaling>
          <c:orientation val="minMax"/>
        </c:scaling>
        <c:axPos val="b"/>
        <c:majorGridlines/>
        <c:numFmt formatCode="#,##0.0" sourceLinked="1"/>
        <c:tickLblPos val="nextTo"/>
        <c:crossAx val="158861184"/>
        <c:crosses val="autoZero"/>
        <c:crossBetween val="between"/>
      </c:valAx>
    </c:plotArea>
    <c:plotVisOnly val="1"/>
    <c:dispBlanksAs val="gap"/>
  </c:chart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>
          <a:noFill/>
        </a:ln>
      </c:spPr>
    </c:floor>
    <c:plotArea>
      <c:layout>
        <c:manualLayout>
          <c:layoutTarget val="inner"/>
          <c:xMode val="edge"/>
          <c:yMode val="edge"/>
          <c:x val="0.55714083558771565"/>
          <c:y val="0.25816274037185138"/>
          <c:w val="0.44285916441229051"/>
          <c:h val="0.67677444052114222"/>
        </c:manualLayout>
      </c:layout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Pt>
            <c:idx val="0"/>
            <c:spPr>
              <a:solidFill>
                <a:srgbClr val="00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3F8-4E7A-AF84-C757C8B7F432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F8-4E7A-AF84-C757C8B7F432}"/>
              </c:ext>
            </c:extLst>
          </c:dPt>
          <c:cat>
            <c:strRef>
              <c:f>'по разделам'!$A$54:$B$54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разделам'!$A$55:$B$55</c:f>
              <c:numCache>
                <c:formatCode>General</c:formatCode>
                <c:ptCount val="2"/>
                <c:pt idx="0">
                  <c:v>232443.5</c:v>
                </c:pt>
                <c:pt idx="1">
                  <c:v>222413.9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3F8-4E7A-AF84-C757C8B7F432}"/>
            </c:ext>
          </c:extLst>
        </c:ser>
        <c:shape val="cylinder"/>
        <c:axId val="158953472"/>
        <c:axId val="158955008"/>
        <c:axId val="0"/>
      </c:bar3DChart>
      <c:catAx>
        <c:axId val="158953472"/>
        <c:scaling>
          <c:orientation val="minMax"/>
        </c:scaling>
        <c:delete val="1"/>
        <c:axPos val="b"/>
        <c:numFmt formatCode="General" sourceLinked="0"/>
        <c:tickLblPos val="none"/>
        <c:crossAx val="158955008"/>
        <c:crosses val="autoZero"/>
        <c:auto val="1"/>
        <c:lblAlgn val="ctr"/>
        <c:lblOffset val="100"/>
      </c:catAx>
      <c:valAx>
        <c:axId val="158955008"/>
        <c:scaling>
          <c:orientation val="minMax"/>
          <c:max val="305000"/>
        </c:scaling>
        <c:delete val="1"/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8953472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0.47158081599057888"/>
          <c:y val="0.10991198386803649"/>
          <c:w val="0.49363362254850979"/>
          <c:h val="0.64991341579223549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разделам'!$A$46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разделам'!$A$47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C9-4E4D-B701-8A11CE51A895}"/>
            </c:ext>
          </c:extLst>
        </c:ser>
        <c:ser>
          <c:idx val="1"/>
          <c:order val="1"/>
          <c:tx>
            <c:strRef>
              <c:f>'по разделам'!$B$46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разделам'!$B$47</c:f>
              <c:numCache>
                <c:formatCode>General</c:formatCode>
                <c:ptCount val="1"/>
                <c:pt idx="0">
                  <c:v>95.9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C9-4E4D-B701-8A11CE51A895}"/>
            </c:ext>
          </c:extLst>
        </c:ser>
        <c:shape val="cylinder"/>
        <c:axId val="158977024"/>
        <c:axId val="159093504"/>
        <c:axId val="0"/>
      </c:bar3DChart>
      <c:catAx>
        <c:axId val="158977024"/>
        <c:scaling>
          <c:orientation val="minMax"/>
        </c:scaling>
        <c:delete val="1"/>
        <c:axPos val="l"/>
        <c:tickLblPos val="none"/>
        <c:crossAx val="159093504"/>
        <c:crosses val="autoZero"/>
        <c:auto val="1"/>
        <c:lblAlgn val="ctr"/>
        <c:lblOffset val="100"/>
      </c:catAx>
      <c:valAx>
        <c:axId val="159093504"/>
        <c:scaling>
          <c:orientation val="minMax"/>
          <c:max val="105"/>
          <c:min val="0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8977024"/>
        <c:crosses val="autoZero"/>
        <c:crossBetween val="between"/>
        <c:majorUnit val="50"/>
      </c:valAx>
    </c:plotArea>
    <c:plotVisOnly val="1"/>
    <c:dispBlanksAs val="gap"/>
  </c:chart>
  <c:externalData r:id="rId1"/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3597462817147871"/>
          <c:y val="0.1855442548848073"/>
          <c:w val="0.82791426071741037"/>
          <c:h val="0.68921660834062359"/>
        </c:manualLayout>
      </c:layout>
      <c:barChart>
        <c:barDir val="bar"/>
        <c:grouping val="clustered"/>
        <c:ser>
          <c:idx val="0"/>
          <c:order val="0"/>
          <c:tx>
            <c:strRef>
              <c:f>'р 0500'!$B$3</c:f>
              <c:strCache>
                <c:ptCount val="1"/>
                <c:pt idx="0">
                  <c:v>Жилищное хозяйство</c:v>
                </c:pt>
              </c:strCache>
            </c:strRef>
          </c:tx>
          <c:dLbls>
            <c:showVal val="1"/>
          </c:dLbls>
          <c:cat>
            <c:strRef>
              <c:f>'р 0500'!$A$4:$A$5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0500'!$B$4:$B$5</c:f>
              <c:numCache>
                <c:formatCode>#,##0.0</c:formatCode>
                <c:ptCount val="2"/>
                <c:pt idx="0">
                  <c:v>32207.8</c:v>
                </c:pt>
                <c:pt idx="1">
                  <c:v>21431.5</c:v>
                </c:pt>
              </c:numCache>
            </c:numRef>
          </c:val>
        </c:ser>
        <c:axId val="159130368"/>
        <c:axId val="159131904"/>
      </c:barChart>
      <c:catAx>
        <c:axId val="159130368"/>
        <c:scaling>
          <c:orientation val="minMax"/>
        </c:scaling>
        <c:axPos val="l"/>
        <c:tickLblPos val="nextTo"/>
        <c:crossAx val="159131904"/>
        <c:crosses val="autoZero"/>
        <c:auto val="1"/>
        <c:lblAlgn val="ctr"/>
        <c:lblOffset val="100"/>
      </c:catAx>
      <c:valAx>
        <c:axId val="159131904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59130368"/>
        <c:crosses val="autoZero"/>
        <c:crossBetween val="between"/>
      </c:valAx>
    </c:plotArea>
    <c:plotVisOnly val="1"/>
    <c:dispBlanksAs val="gap"/>
  </c:chart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clustered"/>
        <c:ser>
          <c:idx val="0"/>
          <c:order val="0"/>
          <c:dLbls>
            <c:showVal val="1"/>
          </c:dLbls>
          <c:cat>
            <c:strRef>
              <c:f>'р 0500'!$A$11:$A$12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0500'!$B$11:$B$12</c:f>
              <c:numCache>
                <c:formatCode>#,##0.0</c:formatCode>
                <c:ptCount val="2"/>
                <c:pt idx="0">
                  <c:v>372160</c:v>
                </c:pt>
                <c:pt idx="1">
                  <c:v>229998.9</c:v>
                </c:pt>
              </c:numCache>
            </c:numRef>
          </c:val>
        </c:ser>
        <c:axId val="159155712"/>
        <c:axId val="159157248"/>
      </c:barChart>
      <c:catAx>
        <c:axId val="159155712"/>
        <c:scaling>
          <c:orientation val="minMax"/>
        </c:scaling>
        <c:axPos val="l"/>
        <c:tickLblPos val="nextTo"/>
        <c:crossAx val="159157248"/>
        <c:crosses val="autoZero"/>
        <c:auto val="1"/>
        <c:lblAlgn val="ctr"/>
        <c:lblOffset val="100"/>
      </c:catAx>
      <c:valAx>
        <c:axId val="159157248"/>
        <c:scaling>
          <c:orientation val="minMax"/>
        </c:scaling>
        <c:axPos val="b"/>
        <c:majorGridlines/>
        <c:numFmt formatCode="#,##0.0" sourceLinked="1"/>
        <c:tickLblPos val="nextTo"/>
        <c:crossAx val="159155712"/>
        <c:crosses val="autoZero"/>
        <c:crossBetween val="between"/>
      </c:valAx>
    </c:plotArea>
    <c:plotVisOnly val="1"/>
    <c:dispBlanksAs val="gap"/>
  </c:chart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3158613905197645E-2"/>
          <c:y val="3.8801244306188198E-2"/>
          <c:w val="0.80529157728913559"/>
          <c:h val="0.92239751138762349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0500'!$A$17:$A$18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0500'!$B$17:$B$18</c:f>
              <c:numCache>
                <c:formatCode>#,##0.0</c:formatCode>
                <c:ptCount val="2"/>
                <c:pt idx="0">
                  <c:v>85777.2</c:v>
                </c:pt>
                <c:pt idx="1">
                  <c:v>81407.199999999997</c:v>
                </c:pt>
              </c:numCache>
            </c:numRef>
          </c:val>
        </c:ser>
        <c:axId val="159169920"/>
        <c:axId val="159204480"/>
      </c:barChart>
      <c:catAx>
        <c:axId val="159169920"/>
        <c:scaling>
          <c:orientation val="minMax"/>
        </c:scaling>
        <c:axPos val="l"/>
        <c:tickLblPos val="nextTo"/>
        <c:crossAx val="159204480"/>
        <c:crosses val="autoZero"/>
        <c:auto val="1"/>
        <c:lblAlgn val="ctr"/>
        <c:lblOffset val="100"/>
      </c:catAx>
      <c:valAx>
        <c:axId val="159204480"/>
        <c:scaling>
          <c:orientation val="minMax"/>
          <c:max val="86000"/>
          <c:min val="43000"/>
        </c:scaling>
        <c:delete val="1"/>
        <c:axPos val="b"/>
        <c:majorGridlines/>
        <c:numFmt formatCode="#,##0.0" sourceLinked="1"/>
        <c:tickLblPos val="none"/>
        <c:crossAx val="159169920"/>
        <c:crosses val="autoZero"/>
        <c:crossBetween val="between"/>
        <c:majorUnit val="2000"/>
      </c:valAx>
    </c:plotArea>
    <c:plotVisOnly val="1"/>
    <c:dispBlanksAs val="gap"/>
  </c:chart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56014768581044128"/>
          <c:y val="0.10476190476190589"/>
          <c:w val="0.43959762644941131"/>
          <c:h val="0.79047619047619044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586-4CC4-B42A-7D790CB9F8CB}"/>
              </c:ext>
            </c:extLst>
          </c:dPt>
          <c:dPt>
            <c:idx val="1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86-4CC4-B42A-7D790CB9F8CB}"/>
              </c:ext>
            </c:extLst>
          </c:dPt>
          <c:cat>
            <c:strRef>
              <c:f>'по разделам'!$A$69:$B$69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разделам'!$A$70:$B$70</c:f>
              <c:numCache>
                <c:formatCode>General</c:formatCode>
                <c:ptCount val="2"/>
                <c:pt idx="0">
                  <c:v>1730</c:v>
                </c:pt>
                <c:pt idx="1">
                  <c:v>1039.5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86-4CC4-B42A-7D790CB9F8CB}"/>
            </c:ext>
          </c:extLst>
        </c:ser>
        <c:shape val="cylinder"/>
        <c:axId val="159373568"/>
        <c:axId val="159391744"/>
        <c:axId val="0"/>
      </c:bar3DChart>
      <c:catAx>
        <c:axId val="159373568"/>
        <c:scaling>
          <c:orientation val="minMax"/>
        </c:scaling>
        <c:delete val="1"/>
        <c:axPos val="b"/>
        <c:numFmt formatCode="General" sourceLinked="0"/>
        <c:tickLblPos val="none"/>
        <c:crossAx val="159391744"/>
        <c:crosses val="autoZero"/>
        <c:auto val="1"/>
        <c:lblAlgn val="ctr"/>
        <c:lblOffset val="100"/>
      </c:catAx>
      <c:valAx>
        <c:axId val="159391744"/>
        <c:scaling>
          <c:orientation val="minMax"/>
        </c:scaling>
        <c:delete val="1"/>
        <c:axPos val="l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9373568"/>
        <c:crosses val="autoZero"/>
        <c:crossBetween val="between"/>
      </c:valAx>
    </c:plotArea>
    <c:plotVisOnly val="1"/>
    <c:dispBlanksAs val="gap"/>
  </c:chart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ln w="0"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0.47278802302272932"/>
          <c:y val="0.36585342433043733"/>
          <c:w val="0.52721197697727051"/>
          <c:h val="0.63414657566956378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разделам'!$A$61</c:f>
              <c:strCache>
                <c:ptCount val="1"/>
                <c:pt idx="0">
                  <c:v>План</c:v>
                </c:pt>
              </c:strCache>
            </c:strRef>
          </c:tx>
          <c:val>
            <c:numRef>
              <c:f>'по разделам'!$A$62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3B-450C-A3AB-D906C0E26ECF}"/>
            </c:ext>
          </c:extLst>
        </c:ser>
        <c:ser>
          <c:idx val="1"/>
          <c:order val="1"/>
          <c:tx>
            <c:strRef>
              <c:f>'по разделам'!$B$61</c:f>
              <c:strCache>
                <c:ptCount val="1"/>
                <c:pt idx="0">
                  <c:v>Факт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val>
            <c:numRef>
              <c:f>'по разделам'!$B$62</c:f>
              <c:numCache>
                <c:formatCode>General</c:formatCode>
                <c:ptCount val="1"/>
                <c:pt idx="0">
                  <c:v>60.1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3B-450C-A3AB-D906C0E26ECF}"/>
            </c:ext>
          </c:extLst>
        </c:ser>
        <c:shape val="cylinder"/>
        <c:axId val="159405184"/>
        <c:axId val="159406720"/>
        <c:axId val="0"/>
      </c:bar3DChart>
      <c:catAx>
        <c:axId val="159405184"/>
        <c:scaling>
          <c:orientation val="minMax"/>
        </c:scaling>
        <c:delete val="1"/>
        <c:axPos val="l"/>
        <c:tickLblPos val="none"/>
        <c:crossAx val="159406720"/>
        <c:crosses val="autoZero"/>
        <c:auto val="1"/>
        <c:lblAlgn val="ctr"/>
        <c:lblOffset val="100"/>
      </c:catAx>
      <c:valAx>
        <c:axId val="159406720"/>
        <c:scaling>
          <c:orientation val="minMax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5940518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43440864120510975"/>
          <c:y val="0.11728384346183804"/>
          <c:w val="0.53886693017127796"/>
          <c:h val="0.80952380952380965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разделам'!$A$76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2DA2BF">
                <a:lumMod val="60000"/>
                <a:lumOff val="40000"/>
              </a:srgbClr>
            </a:solidFill>
          </c:spPr>
          <c:val>
            <c:numRef>
              <c:f>'по разделам'!$A$77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77-4110-AD6D-AC78DD38F7DC}"/>
            </c:ext>
          </c:extLst>
        </c:ser>
        <c:ser>
          <c:idx val="1"/>
          <c:order val="1"/>
          <c:tx>
            <c:strRef>
              <c:f>'по разделам'!$B$76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разделам'!$B$77</c:f>
              <c:numCache>
                <c:formatCode>General</c:formatCode>
                <c:ptCount val="1"/>
                <c:pt idx="0">
                  <c:v>99.7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77-4110-AD6D-AC78DD38F7DC}"/>
            </c:ext>
          </c:extLst>
        </c:ser>
        <c:shape val="cylinder"/>
        <c:axId val="159768960"/>
        <c:axId val="159770496"/>
        <c:axId val="0"/>
      </c:bar3DChart>
      <c:catAx>
        <c:axId val="159768960"/>
        <c:scaling>
          <c:orientation val="minMax"/>
        </c:scaling>
        <c:delete val="1"/>
        <c:axPos val="l"/>
        <c:tickLblPos val="none"/>
        <c:crossAx val="159770496"/>
        <c:crosses val="autoZero"/>
        <c:auto val="1"/>
        <c:lblAlgn val="ctr"/>
        <c:lblOffset val="100"/>
      </c:catAx>
      <c:valAx>
        <c:axId val="159770496"/>
        <c:scaling>
          <c:orientation val="minMax"/>
          <c:max val="101"/>
          <c:min val="0"/>
        </c:scaling>
        <c:delete val="1"/>
        <c:axPos val="b"/>
        <c:numFmt formatCode="General" sourceLinked="1"/>
        <c:tickLblPos val="none"/>
        <c:crossAx val="15976896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37450243101643682"/>
          <c:y val="0.12386569553047022"/>
          <c:w val="0.62549756898356323"/>
          <c:h val="0.63659532942997565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4ED-47FF-AF67-91DE59C361BD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ED-47FF-AF67-91DE59C361BD}"/>
              </c:ext>
            </c:extLst>
          </c:dPt>
          <c:cat>
            <c:strRef>
              <c:f>'по разделам'!$A$84:$B$84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разделам'!$A$85:$B$85</c:f>
              <c:numCache>
                <c:formatCode>General</c:formatCode>
                <c:ptCount val="2"/>
                <c:pt idx="0">
                  <c:v>724311.8</c:v>
                </c:pt>
                <c:pt idx="1">
                  <c:v>722175.2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4ED-47FF-AF67-91DE59C361BD}"/>
            </c:ext>
          </c:extLst>
        </c:ser>
        <c:shape val="cylinder"/>
        <c:axId val="159796224"/>
        <c:axId val="159781632"/>
        <c:axId val="0"/>
      </c:bar3DChart>
      <c:catAx>
        <c:axId val="159796224"/>
        <c:scaling>
          <c:orientation val="minMax"/>
        </c:scaling>
        <c:delete val="1"/>
        <c:axPos val="b"/>
        <c:numFmt formatCode="General" sourceLinked="0"/>
        <c:tickLblPos val="none"/>
        <c:crossAx val="159781632"/>
        <c:crosses val="autoZero"/>
        <c:auto val="1"/>
        <c:lblAlgn val="ctr"/>
        <c:lblOffset val="100"/>
      </c:catAx>
      <c:valAx>
        <c:axId val="159781632"/>
        <c:scaling>
          <c:orientation val="minMax"/>
          <c:min val="710000"/>
        </c:scaling>
        <c:delete val="1"/>
        <c:axPos val="l"/>
        <c:numFmt formatCode="General" sourceLinked="1"/>
        <c:tickLblPos val="none"/>
        <c:crossAx val="159796224"/>
        <c:crosses val="autoZero"/>
        <c:crossBetween val="between"/>
        <c:majorUnit val="5000"/>
      </c:valAx>
    </c:plotArea>
    <c:plotVisOnly val="1"/>
    <c:dispBlanksAs val="gap"/>
  </c:chart>
  <c:externalData r:id="rId2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7325918813253582"/>
          <c:y val="6.2582652106755163E-2"/>
          <c:w val="0.82674081186746462"/>
          <c:h val="0.87483469578648965"/>
        </c:manualLayout>
      </c:layout>
      <c:barChart>
        <c:barDir val="bar"/>
        <c:grouping val="clustered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-0.10358196531955004"/>
                  <c:y val="-0.15361196426203541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0700'!$A$3:$A$4</c:f>
              <c:strCache>
                <c:ptCount val="2"/>
                <c:pt idx="0">
                  <c:v>2024 год</c:v>
                </c:pt>
                <c:pt idx="1">
                  <c:v>2025  год</c:v>
                </c:pt>
              </c:strCache>
            </c:strRef>
          </c:cat>
          <c:val>
            <c:numRef>
              <c:f>'р 0700'!$B$3:$B$4</c:f>
              <c:numCache>
                <c:formatCode>#,##0.0</c:formatCode>
                <c:ptCount val="2"/>
                <c:pt idx="0">
                  <c:v>361748.5</c:v>
                </c:pt>
                <c:pt idx="1">
                  <c:v>401407.2</c:v>
                </c:pt>
              </c:numCache>
            </c:numRef>
          </c:val>
        </c:ser>
        <c:axId val="158314496"/>
        <c:axId val="158316032"/>
      </c:barChart>
      <c:catAx>
        <c:axId val="158314496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8316032"/>
        <c:crosses val="autoZero"/>
        <c:auto val="1"/>
        <c:lblAlgn val="ctr"/>
        <c:lblOffset val="100"/>
      </c:catAx>
      <c:valAx>
        <c:axId val="158316032"/>
        <c:scaling>
          <c:orientation val="minMax"/>
        </c:scaling>
        <c:delete val="1"/>
        <c:axPos val="b"/>
        <c:majorGridlines/>
        <c:numFmt formatCode="#,##0.0" sourceLinked="1"/>
        <c:tickLblPos val="none"/>
        <c:crossAx val="158314496"/>
        <c:crosses val="autoZero"/>
        <c:crossBetween val="between"/>
      </c:valAx>
    </c:plotArea>
    <c:plotVisOnly val="1"/>
    <c:dispBlanksAs val="gap"/>
  </c:chart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8347265899278425"/>
          <c:y val="0"/>
          <c:w val="0.72043908824715752"/>
          <c:h val="0.83309419655876693"/>
        </c:manualLayout>
      </c:layout>
      <c:barChart>
        <c:barDir val="bar"/>
        <c:grouping val="clustered"/>
        <c:ser>
          <c:idx val="0"/>
          <c:order val="0"/>
          <c:dLbls>
            <c:dLbl>
              <c:idx val="0"/>
              <c:layout>
                <c:manualLayout>
                  <c:x val="-8.6784889862325687E-2"/>
                  <c:y val="-0.15432313076324869"/>
                </c:manualLayout>
              </c:layout>
              <c:showVal val="1"/>
            </c:dLbl>
            <c:dLbl>
              <c:idx val="1"/>
              <c:layout>
                <c:manualLayout>
                  <c:x val="-0.17356977972465137"/>
                  <c:y val="-0.14881159037884678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0700'!$A$10:$A$11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0700'!$B$10:$B$11</c:f>
              <c:numCache>
                <c:formatCode>#,##0.0</c:formatCode>
                <c:ptCount val="2"/>
                <c:pt idx="0">
                  <c:v>705545.1</c:v>
                </c:pt>
                <c:pt idx="1">
                  <c:v>847985.1</c:v>
                </c:pt>
              </c:numCache>
            </c:numRef>
          </c:val>
        </c:ser>
        <c:axId val="158331648"/>
        <c:axId val="158333184"/>
      </c:barChart>
      <c:catAx>
        <c:axId val="15833164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8333184"/>
        <c:crosses val="autoZero"/>
        <c:auto val="1"/>
        <c:lblAlgn val="ctr"/>
        <c:lblOffset val="100"/>
      </c:catAx>
      <c:valAx>
        <c:axId val="158333184"/>
        <c:scaling>
          <c:orientation val="minMax"/>
        </c:scaling>
        <c:axPos val="b"/>
        <c:majorGridlines/>
        <c:numFmt formatCode="#,##0.0" sourceLinked="1"/>
        <c:tickLblPos val="nextTo"/>
        <c:crossAx val="158331648"/>
        <c:crosses val="autoZero"/>
        <c:crossBetween val="between"/>
      </c:valAx>
    </c:plotArea>
    <c:plotVisOnly val="1"/>
    <c:dispBlanksAs val="gap"/>
  </c:chart>
  <c:externalData r:id="rId1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clustered"/>
        <c:ser>
          <c:idx val="0"/>
          <c:order val="0"/>
          <c:dLbls>
            <c:dLbl>
              <c:idx val="1"/>
              <c:layout>
                <c:manualLayout>
                  <c:x val="-1.1472489512157288E-2"/>
                  <c:y val="-0.15277777777777776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0700'!$A$16:$A$17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0700'!$B$16:$B$17</c:f>
              <c:numCache>
                <c:formatCode>#,##0.0</c:formatCode>
                <c:ptCount val="2"/>
                <c:pt idx="0">
                  <c:v>24277</c:v>
                </c:pt>
                <c:pt idx="1">
                  <c:v>26742.3</c:v>
                </c:pt>
              </c:numCache>
            </c:numRef>
          </c:val>
        </c:ser>
        <c:axId val="159667712"/>
        <c:axId val="159669248"/>
      </c:barChart>
      <c:catAx>
        <c:axId val="159667712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9669248"/>
        <c:crosses val="autoZero"/>
        <c:auto val="1"/>
        <c:lblAlgn val="ctr"/>
        <c:lblOffset val="100"/>
      </c:catAx>
      <c:valAx>
        <c:axId val="159669248"/>
        <c:scaling>
          <c:orientation val="minMax"/>
        </c:scaling>
        <c:axPos val="b"/>
        <c:majorGridlines/>
        <c:numFmt formatCode="#,##0.0" sourceLinked="1"/>
        <c:tickLblPos val="nextTo"/>
        <c:crossAx val="159667712"/>
        <c:crosses val="autoZero"/>
        <c:crossBetween val="between"/>
      </c:valAx>
    </c:plotArea>
    <c:plotVisOnly val="1"/>
    <c:dispBlanksAs val="gap"/>
  </c:chart>
  <c:externalData r:id="rId1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55247375328084"/>
          <c:y val="3.7037037037037056E-2"/>
          <c:w val="0.67924562554681156"/>
          <c:h val="0.83309419655876626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0700'!$A$22:$A$23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0700'!$B$22:$B$23</c:f>
              <c:numCache>
                <c:formatCode>#,##0.0</c:formatCode>
                <c:ptCount val="2"/>
                <c:pt idx="0">
                  <c:v>8112.2</c:v>
                </c:pt>
                <c:pt idx="1">
                  <c:v>11548.5</c:v>
                </c:pt>
              </c:numCache>
            </c:numRef>
          </c:val>
        </c:ser>
        <c:axId val="159701248"/>
        <c:axId val="159707136"/>
      </c:barChart>
      <c:catAx>
        <c:axId val="15970124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9707136"/>
        <c:crosses val="autoZero"/>
        <c:auto val="1"/>
        <c:lblAlgn val="ctr"/>
        <c:lblOffset val="100"/>
      </c:catAx>
      <c:valAx>
        <c:axId val="159707136"/>
        <c:scaling>
          <c:orientation val="minMax"/>
        </c:scaling>
        <c:axPos val="b"/>
        <c:majorGridlines/>
        <c:numFmt formatCode="#,##0.0" sourceLinked="1"/>
        <c:tickLblPos val="nextTo"/>
        <c:crossAx val="159701248"/>
        <c:crosses val="autoZero"/>
        <c:crossBetween val="between"/>
      </c:valAx>
    </c:plotArea>
    <c:plotVisOnly val="1"/>
    <c:dispBlanksAs val="gap"/>
  </c:chart>
  <c:externalData r:id="rId1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plotArea>
      <c:layout/>
      <c:bar3D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 0700'!$A$26:$A$27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 0700'!$B$26:$B$27</c:f>
              <c:numCache>
                <c:formatCode>#,##0.0</c:formatCode>
                <c:ptCount val="2"/>
                <c:pt idx="0">
                  <c:v>74099.5</c:v>
                </c:pt>
                <c:pt idx="1">
                  <c:v>78727.7</c:v>
                </c:pt>
              </c:numCache>
            </c:numRef>
          </c:val>
        </c:ser>
        <c:shape val="cylinder"/>
        <c:axId val="159555584"/>
        <c:axId val="159557120"/>
        <c:axId val="0"/>
      </c:bar3DChart>
      <c:catAx>
        <c:axId val="159555584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9557120"/>
        <c:crossesAt val="30000"/>
        <c:auto val="1"/>
        <c:lblAlgn val="ctr"/>
        <c:lblOffset val="100"/>
      </c:catAx>
      <c:valAx>
        <c:axId val="159557120"/>
        <c:scaling>
          <c:orientation val="minMax"/>
          <c:min val="30000"/>
        </c:scaling>
        <c:axPos val="b"/>
        <c:majorGridlines/>
        <c:numFmt formatCode="#,##0.0" sourceLinked="1"/>
        <c:tickLblPos val="nextTo"/>
        <c:crossAx val="159555584"/>
        <c:crosses val="autoZero"/>
        <c:crossBetween val="between"/>
      </c:valAx>
    </c:plotArea>
    <c:plotVisOnly val="1"/>
    <c:dispBlanksAs val="gap"/>
  </c:chart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plotArea>
      <c:layout>
        <c:manualLayout>
          <c:layoutTarget val="inner"/>
          <c:xMode val="edge"/>
          <c:yMode val="edge"/>
          <c:x val="0.50515879457881463"/>
          <c:y val="0.12246672709644379"/>
          <c:w val="0.46757971611381732"/>
          <c:h val="0.75506654580708921"/>
        </c:manualLayout>
      </c:layout>
      <c:bar3DChart>
        <c:barDir val="bar"/>
        <c:grouping val="stacked"/>
        <c:ser>
          <c:idx val="0"/>
          <c:order val="0"/>
          <c:dPt>
            <c:idx val="0"/>
            <c:spPr>
              <a:solidFill>
                <a:srgbClr val="2DA2BF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084-4E44-979D-089C03B2E27E}"/>
              </c:ext>
            </c:extLst>
          </c:dPt>
          <c:val>
            <c:numRef>
              <c:f>'по разделам'!$A$94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084-4E44-979D-089C03B2E27E}"/>
            </c:ext>
          </c:extLst>
        </c:ser>
        <c:ser>
          <c:idx val="1"/>
          <c:order val="1"/>
          <c:spPr>
            <a:solidFill>
              <a:srgbClr val="FFFF00"/>
            </a:solidFill>
          </c:spPr>
          <c:val>
            <c:numRef>
              <c:f>'по разделам'!$B$94</c:f>
              <c:numCache>
                <c:formatCode>General</c:formatCode>
                <c:ptCount val="1"/>
                <c:pt idx="0">
                  <c:v>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84-4E44-979D-089C03B2E27E}"/>
            </c:ext>
          </c:extLst>
        </c:ser>
        <c:shape val="cylinder"/>
        <c:axId val="159901952"/>
        <c:axId val="160161792"/>
        <c:axId val="0"/>
      </c:bar3DChart>
      <c:catAx>
        <c:axId val="159901952"/>
        <c:scaling>
          <c:orientation val="minMax"/>
        </c:scaling>
        <c:delete val="1"/>
        <c:axPos val="l"/>
        <c:tickLblPos val="none"/>
        <c:crossAx val="160161792"/>
        <c:crosses val="autoZero"/>
        <c:auto val="1"/>
        <c:lblAlgn val="ctr"/>
        <c:lblOffset val="100"/>
      </c:catAx>
      <c:valAx>
        <c:axId val="160161792"/>
        <c:scaling>
          <c:orientation val="minMax"/>
          <c:max val="100"/>
          <c:min val="0"/>
        </c:scaling>
        <c:delete val="1"/>
        <c:axPos val="b"/>
        <c:numFmt formatCode="General" sourceLinked="1"/>
        <c:tickLblPos val="none"/>
        <c:crossAx val="159901952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46478881830410901"/>
          <c:y val="8.9430894308943243E-2"/>
          <c:w val="0.50938958067901008"/>
          <c:h val="0.62601626016260159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36E-442A-8863-5EB6604F97C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36E-442A-8863-5EB6604F97C9}"/>
              </c:ext>
            </c:extLst>
          </c:dPt>
          <c:val>
            <c:numRef>
              <c:f>'по разделам'!$A$102:$B$102</c:f>
              <c:numCache>
                <c:formatCode>General</c:formatCode>
                <c:ptCount val="2"/>
                <c:pt idx="0">
                  <c:v>136215.1</c:v>
                </c:pt>
                <c:pt idx="1">
                  <c:v>136117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6E-442A-8863-5EB6604F97C9}"/>
            </c:ext>
          </c:extLst>
        </c:ser>
        <c:shape val="cylinder"/>
        <c:axId val="160027776"/>
        <c:axId val="160029312"/>
        <c:axId val="0"/>
      </c:bar3DChart>
      <c:catAx>
        <c:axId val="160027776"/>
        <c:scaling>
          <c:orientation val="minMax"/>
        </c:scaling>
        <c:delete val="1"/>
        <c:axPos val="b"/>
        <c:tickLblPos val="none"/>
        <c:crossAx val="160029312"/>
        <c:crosses val="autoZero"/>
        <c:auto val="1"/>
        <c:lblAlgn val="ctr"/>
        <c:lblOffset val="100"/>
      </c:catAx>
      <c:valAx>
        <c:axId val="160029312"/>
        <c:scaling>
          <c:orientation val="minMax"/>
          <c:max val="136250"/>
          <c:min val="134900"/>
        </c:scaling>
        <c:delete val="1"/>
        <c:axPos val="l"/>
        <c:numFmt formatCode="General" sourceLinked="1"/>
        <c:tickLblPos val="none"/>
        <c:crossAx val="160027776"/>
        <c:crosses val="autoZero"/>
        <c:crossBetween val="between"/>
      </c:valAx>
    </c:plotArea>
    <c:plotVisOnly val="1"/>
    <c:dispBlanksAs val="gap"/>
  </c:chart>
  <c:externalData r:id="rId2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2746959755030713"/>
          <c:y val="2.3148148148148147E-2"/>
          <c:w val="0.67220406824146983"/>
          <c:h val="0.83309419655876649"/>
        </c:manualLayout>
      </c:layout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1100'!$A$5:$A$6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1100'!$B$5:$B$6</c:f>
              <c:numCache>
                <c:formatCode>#,##0.0</c:formatCode>
                <c:ptCount val="2"/>
                <c:pt idx="0">
                  <c:v>228355.7</c:v>
                </c:pt>
                <c:pt idx="1">
                  <c:v>275456.7</c:v>
                </c:pt>
              </c:numCache>
            </c:numRef>
          </c:val>
        </c:ser>
        <c:axId val="160129024"/>
        <c:axId val="160130560"/>
      </c:barChart>
      <c:catAx>
        <c:axId val="160129024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130560"/>
        <c:crosses val="autoZero"/>
        <c:auto val="1"/>
        <c:lblAlgn val="ctr"/>
        <c:lblOffset val="100"/>
      </c:catAx>
      <c:valAx>
        <c:axId val="160130560"/>
        <c:scaling>
          <c:orientation val="minMax"/>
        </c:scaling>
        <c:axPos val="b"/>
        <c:majorGridlines/>
        <c:numFmt formatCode="#,##0.0" sourceLinked="1"/>
        <c:tickLblPos val="nextTo"/>
        <c:crossAx val="160129024"/>
        <c:crosses val="autoZero"/>
        <c:crossBetween val="between"/>
      </c:valAx>
    </c:plotArea>
    <c:plotVisOnly val="1"/>
    <c:dispBlanksAs val="gap"/>
  </c:chart>
  <c:externalData r:id="rId1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perspective val="30"/>
    </c:view3D>
    <c:floor>
      <c:spPr>
        <a:noFill/>
        <a:ln>
          <a:solidFill>
            <a:sysClr val="window" lastClr="FFFFFF"/>
          </a:solidFill>
        </a:ln>
      </c:spPr>
    </c:floor>
    <c:plotArea>
      <c:layout>
        <c:manualLayout>
          <c:layoutTarget val="inner"/>
          <c:xMode val="edge"/>
          <c:yMode val="edge"/>
          <c:x val="0.45964423044838904"/>
          <c:y val="9.3256182811491048E-2"/>
          <c:w val="0.50980019433555335"/>
          <c:h val="0.81348763437701932"/>
        </c:manualLayout>
      </c:layout>
      <c:bar3DChart>
        <c:barDir val="col"/>
        <c:grouping val="standar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E1B-42E9-844D-D1EAB6A9310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1B-42E9-844D-D1EAB6A93109}"/>
              </c:ext>
            </c:extLst>
          </c:dPt>
          <c:cat>
            <c:strRef>
              <c:f>'по разделам2'!$A$2:$B$2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разделам2'!$A$3:$B$3</c:f>
              <c:numCache>
                <c:formatCode>#,##0.0</c:formatCode>
                <c:ptCount val="2"/>
                <c:pt idx="0">
                  <c:v>133959.1</c:v>
                </c:pt>
                <c:pt idx="1">
                  <c:v>130954.4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1B-42E9-844D-D1EAB6A93109}"/>
            </c:ext>
          </c:extLst>
        </c:ser>
        <c:shape val="cylinder"/>
        <c:axId val="160221440"/>
        <c:axId val="160440320"/>
        <c:axId val="160179072"/>
      </c:bar3DChart>
      <c:catAx>
        <c:axId val="160221440"/>
        <c:scaling>
          <c:orientation val="minMax"/>
        </c:scaling>
        <c:delete val="1"/>
        <c:axPos val="b"/>
        <c:numFmt formatCode="General" sourceLinked="0"/>
        <c:tickLblPos val="none"/>
        <c:crossAx val="160440320"/>
        <c:crosses val="autoZero"/>
        <c:auto val="1"/>
        <c:lblAlgn val="ctr"/>
        <c:lblOffset val="100"/>
      </c:catAx>
      <c:valAx>
        <c:axId val="160440320"/>
        <c:scaling>
          <c:orientation val="minMax"/>
          <c:max val="130000"/>
        </c:scaling>
        <c:delete val="1"/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one"/>
        <c:crossAx val="160221440"/>
        <c:crosses val="autoZero"/>
        <c:crossBetween val="between"/>
        <c:majorUnit val="5000"/>
        <c:minorUnit val="35"/>
      </c:valAx>
      <c:serAx>
        <c:axId val="160179072"/>
        <c:scaling>
          <c:orientation val="minMax"/>
        </c:scaling>
        <c:delete val="1"/>
        <c:axPos val="b"/>
        <c:tickLblPos val="none"/>
        <c:crossAx val="160440320"/>
        <c:crosses val="autoZero"/>
      </c:serAx>
    </c:plotArea>
    <c:plotVisOnly val="1"/>
    <c:dispBlanksAs val="gap"/>
  </c:chart>
  <c:externalData r:id="rId2"/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ln>
          <a:solidFill>
            <a:schemeClr val="bg1"/>
          </a:solidFill>
        </a:ln>
      </c:spPr>
    </c:floor>
    <c:plotArea>
      <c:layout>
        <c:manualLayout>
          <c:layoutTarget val="inner"/>
          <c:xMode val="edge"/>
          <c:yMode val="edge"/>
          <c:x val="1.0427082176054498E-3"/>
          <c:y val="0.17784210495678704"/>
          <c:w val="0.99895727105185206"/>
          <c:h val="0.59957117698813034"/>
        </c:manualLayout>
      </c:layout>
      <c:bar3DChart>
        <c:barDir val="bar"/>
        <c:grouping val="stacked"/>
        <c:ser>
          <c:idx val="0"/>
          <c:order val="0"/>
          <c:tx>
            <c:strRef>
              <c:f>'по разделам2'!$A$11</c:f>
              <c:strCache>
                <c:ptCount val="1"/>
                <c:pt idx="0">
                  <c:v>План</c:v>
                </c:pt>
              </c:strCache>
            </c:strRef>
          </c:tx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5DA-47DB-BD5B-0245E378EAC8}"/>
              </c:ext>
            </c:extLst>
          </c:dPt>
          <c:val>
            <c:numRef>
              <c:f>'по разделам2'!$A$12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DA-47DB-BD5B-0245E378EAC8}"/>
            </c:ext>
          </c:extLst>
        </c:ser>
        <c:ser>
          <c:idx val="1"/>
          <c:order val="1"/>
          <c:tx>
            <c:strRef>
              <c:f>'по разделам2'!$B$11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FF00"/>
            </a:solidFill>
          </c:spPr>
          <c:val>
            <c:numRef>
              <c:f>'по разделам2'!$B$12</c:f>
              <c:numCache>
                <c:formatCode>General</c:formatCode>
                <c:ptCount val="1"/>
                <c:pt idx="0">
                  <c:v>97.7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5DA-47DB-BD5B-0245E378EAC8}"/>
            </c:ext>
          </c:extLst>
        </c:ser>
        <c:shape val="cylinder"/>
        <c:axId val="160438912"/>
        <c:axId val="160461184"/>
        <c:axId val="0"/>
      </c:bar3DChart>
      <c:catAx>
        <c:axId val="160438912"/>
        <c:scaling>
          <c:orientation val="minMax"/>
        </c:scaling>
        <c:delete val="1"/>
        <c:axPos val="l"/>
        <c:tickLblPos val="none"/>
        <c:crossAx val="160461184"/>
        <c:crosses val="autoZero"/>
        <c:auto val="1"/>
        <c:lblAlgn val="ctr"/>
        <c:lblOffset val="100"/>
      </c:catAx>
      <c:valAx>
        <c:axId val="160461184"/>
        <c:scaling>
          <c:orientation val="minMax"/>
          <c:max val="102"/>
        </c:scaling>
        <c:delete val="1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0438912"/>
        <c:crosses val="autoZero"/>
        <c:crossBetween val="between"/>
        <c:majorUnit val="50"/>
        <c:minorUnit val="10"/>
      </c:valAx>
    </c:plotArea>
    <c:plotVisOnly val="1"/>
    <c:dispBlanksAs val="gap"/>
  </c:chart>
  <c:externalData r:id="rId1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perspective val="30"/>
    </c:view3D>
    <c:sideWall>
      <c:spPr>
        <a:scene3d>
          <a:camera prst="orthographicFront"/>
          <a:lightRig rig="threePt" dir="t"/>
        </a:scene3d>
        <a:sp3d/>
      </c:spPr>
    </c:sideWall>
    <c:plotArea>
      <c:layout/>
      <c:bar3D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1100'!$A$27:$A$28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1100'!$B$27:$B$28</c:f>
              <c:numCache>
                <c:formatCode>#,##0.0</c:formatCode>
                <c:ptCount val="2"/>
                <c:pt idx="0">
                  <c:v>160848.4</c:v>
                </c:pt>
                <c:pt idx="1">
                  <c:v>174469.6</c:v>
                </c:pt>
              </c:numCache>
            </c:numRef>
          </c:val>
        </c:ser>
        <c:shape val="cylinder"/>
        <c:axId val="160479104"/>
        <c:axId val="160480640"/>
        <c:axId val="0"/>
      </c:bar3DChart>
      <c:catAx>
        <c:axId val="160479104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480640"/>
        <c:crosses val="autoZero"/>
        <c:auto val="1"/>
        <c:lblAlgn val="ctr"/>
        <c:lblOffset val="100"/>
      </c:catAx>
      <c:valAx>
        <c:axId val="160480640"/>
        <c:scaling>
          <c:orientation val="minMax"/>
          <c:min val="100000"/>
        </c:scaling>
        <c:axPos val="b"/>
        <c:majorGridlines/>
        <c:numFmt formatCode="#,##0.0" sourceLinked="1"/>
        <c:tickLblPos val="nextTo"/>
        <c:crossAx val="160479104"/>
        <c:crosses val="autoZero"/>
        <c:crossBetween val="between"/>
      </c:valAx>
    </c:plotArea>
    <c:plotVisOnly val="1"/>
    <c:dispBlanksAs val="gap"/>
  </c:chart>
  <c:externalData r:id="rId1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view3D>
      <c:rAngAx val="1"/>
    </c:view3D>
    <c:floor>
      <c:spPr>
        <a:noFill/>
        <a:ln>
          <a:solidFill>
            <a:prstClr val="white"/>
          </a:solidFill>
        </a:ln>
      </c:spPr>
    </c:floor>
    <c:plotArea>
      <c:layout>
        <c:manualLayout>
          <c:layoutTarget val="inner"/>
          <c:xMode val="edge"/>
          <c:yMode val="edge"/>
          <c:x val="0.44988021388043592"/>
          <c:y val="0.12125388845683822"/>
          <c:w val="0.54952405887047462"/>
          <c:h val="0.75749222308632369"/>
        </c:manualLayout>
      </c:layout>
      <c:bar3DChart>
        <c:barDir val="col"/>
        <c:grouping val="stacked"/>
        <c:ser>
          <c:idx val="0"/>
          <c:order val="0"/>
          <c:dPt>
            <c:idx val="0"/>
            <c:spPr>
              <a:solidFill>
                <a:srgbClr val="00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F99-418A-B51C-B16B9D267C89}"/>
              </c:ext>
            </c:extLst>
          </c:dPt>
          <c:dPt>
            <c:idx val="1"/>
            <c:spPr>
              <a:solidFill>
                <a:srgbClr val="7D3C4A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99-418A-B51C-B16B9D267C89}"/>
              </c:ext>
            </c:extLst>
          </c:dPt>
          <c:cat>
            <c:strRef>
              <c:f>'по разделам'!$A$72:$B$72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'по разделам'!$A$73:$B$73</c:f>
              <c:numCache>
                <c:formatCode>#,##0.0</c:formatCode>
                <c:ptCount val="2"/>
                <c:pt idx="0">
                  <c:v>97480.6</c:v>
                </c:pt>
                <c:pt idx="1">
                  <c:v>78886.8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F99-418A-B51C-B16B9D267C89}"/>
            </c:ext>
          </c:extLst>
        </c:ser>
        <c:shape val="cylinder"/>
        <c:axId val="160342400"/>
        <c:axId val="160343936"/>
        <c:axId val="0"/>
      </c:bar3DChart>
      <c:catAx>
        <c:axId val="160342400"/>
        <c:scaling>
          <c:orientation val="minMax"/>
        </c:scaling>
        <c:delete val="1"/>
        <c:axPos val="b"/>
        <c:numFmt formatCode="General" sourceLinked="0"/>
        <c:tickLblPos val="none"/>
        <c:crossAx val="160343936"/>
        <c:crosses val="autoZero"/>
        <c:auto val="1"/>
        <c:lblAlgn val="ctr"/>
        <c:lblOffset val="100"/>
      </c:catAx>
      <c:valAx>
        <c:axId val="160343936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one"/>
        <c:crossAx val="160342400"/>
        <c:crosses val="autoZero"/>
        <c:crossBetween val="between"/>
      </c:valAx>
    </c:plotArea>
    <c:plotVisOnly val="1"/>
    <c:dispBlanksAs val="gap"/>
  </c:chart>
  <c:externalData r:id="rId2"/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bar"/>
        <c:grouping val="stacked"/>
        <c:ser>
          <c:idx val="0"/>
          <c:order val="0"/>
          <c:val>
            <c:numRef>
              <c:f>Лист1!$A$3</c:f>
              <c:numCache>
                <c:formatCode>General</c:formatCode>
                <c:ptCount val="1"/>
                <c:pt idx="0">
                  <c:v>99.6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816-4C7D-98D3-7CD554BEF4D4}"/>
            </c:ext>
          </c:extLst>
        </c:ser>
        <c:ser>
          <c:idx val="1"/>
          <c:order val="1"/>
          <c:spPr>
            <a:solidFill>
              <a:srgbClr val="FFFF00"/>
            </a:solidFill>
          </c:spPr>
          <c:val>
            <c:numRef>
              <c:f>Лист1!$B$3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16-4C7D-98D3-7CD554BEF4D4}"/>
            </c:ext>
          </c:extLst>
        </c:ser>
        <c:shape val="cylinder"/>
        <c:axId val="160357760"/>
        <c:axId val="160633984"/>
        <c:axId val="0"/>
      </c:bar3DChart>
      <c:catAx>
        <c:axId val="160357760"/>
        <c:scaling>
          <c:orientation val="minMax"/>
        </c:scaling>
        <c:delete val="1"/>
        <c:axPos val="l"/>
        <c:minorGridlines>
          <c:spPr>
            <a:ln w="0">
              <a:solidFill>
                <a:schemeClr val="bg1"/>
              </a:solidFill>
            </a:ln>
          </c:spPr>
        </c:minorGridlines>
        <c:tickLblPos val="none"/>
        <c:crossAx val="160633984"/>
        <c:crosses val="autoZero"/>
        <c:auto val="1"/>
        <c:lblAlgn val="ctr"/>
        <c:lblOffset val="100"/>
        <c:tickMarkSkip val="2"/>
      </c:catAx>
      <c:valAx>
        <c:axId val="160633984"/>
        <c:scaling>
          <c:orientation val="minMax"/>
          <c:max val="100"/>
          <c:min val="0"/>
        </c:scaling>
        <c:delete val="1"/>
        <c:axPos val="b"/>
        <c:majorGridlines>
          <c:spPr>
            <a:ln w="0">
              <a:solidFill>
                <a:schemeClr val="bg1"/>
              </a:solidFill>
            </a:ln>
          </c:spPr>
        </c:majorGridlines>
        <c:numFmt formatCode="General" sourceLinked="1"/>
        <c:tickLblPos val="none"/>
        <c:crossAx val="160357760"/>
        <c:crosses val="autoZero"/>
        <c:crossBetween val="between"/>
      </c:valAx>
    </c:plotArea>
    <c:plotVisOnly val="1"/>
    <c:dispBlanksAs val="gap"/>
  </c:chart>
  <c:externalData r:id="rId1"/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'Р. 0800, 1100'!$A$19:$A$20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'Р. 0800, 1100'!$B$19:$B$20</c:f>
              <c:numCache>
                <c:formatCode>#,##0.0</c:formatCode>
                <c:ptCount val="2"/>
                <c:pt idx="0">
                  <c:v>95257.9</c:v>
                </c:pt>
                <c:pt idx="1">
                  <c:v>130865.8</c:v>
                </c:pt>
              </c:numCache>
            </c:numRef>
          </c:val>
        </c:ser>
        <c:axId val="160675328"/>
        <c:axId val="160676864"/>
      </c:barChart>
      <c:catAx>
        <c:axId val="160675328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676864"/>
        <c:crosses val="autoZero"/>
        <c:auto val="1"/>
        <c:lblAlgn val="ctr"/>
        <c:lblOffset val="100"/>
      </c:catAx>
      <c:valAx>
        <c:axId val="160676864"/>
        <c:scaling>
          <c:orientation val="minMax"/>
        </c:scaling>
        <c:axPos val="b"/>
        <c:majorGridlines/>
        <c:numFmt formatCode="#,##0.0" sourceLinked="1"/>
        <c:tickLblPos val="nextTo"/>
        <c:crossAx val="160675328"/>
        <c:crosses val="autoZero"/>
        <c:crossBetween val="between"/>
      </c:valAx>
    </c:plotArea>
    <c:plotVisOnly val="1"/>
    <c:dispBlanksAs val="gap"/>
  </c:chart>
  <c:externalData r:id="rId1"/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rotY val="140"/>
      <c:perspective val="30"/>
    </c:view3D>
    <c:plotArea>
      <c:layout>
        <c:manualLayout>
          <c:layoutTarget val="inner"/>
          <c:xMode val="edge"/>
          <c:yMode val="edge"/>
          <c:x val="0.1667803663668517"/>
          <c:y val="2.0871401134352359E-3"/>
          <c:w val="0.83186417262877965"/>
          <c:h val="0.8650522957712075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00CCFF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/>
                      <a:t>П</a:t>
                    </a:r>
                    <a:r>
                      <a:rPr lang="ru-RU"/>
                      <a:t>рограммные направления деятельности 2 524 220,7 </a:t>
                    </a:r>
                    <a:r>
                      <a:rPr lang="ru-RU" smtClean="0"/>
                      <a:t>93,6%</a:t>
                    </a:r>
                    <a:endParaRPr lang="ru-RU"/>
                  </a:p>
                </c:rich>
              </c:tx>
              <c:showVal val="1"/>
              <c:showCatName val="1"/>
              <c:showPercent val="1"/>
              <c:separator> </c:separator>
            </c:dLbl>
            <c:dLbl>
              <c:idx val="1"/>
              <c:layout>
                <c:manualLayout>
                  <c:x val="-8.6594494551738399E-2"/>
                  <c:y val="0.13663992237070688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err="1"/>
                      <a:t>Н</a:t>
                    </a:r>
                    <a:r>
                      <a:rPr lang="ru-RU" dirty="0" err="1"/>
                      <a:t>епрограммные</a:t>
                    </a:r>
                    <a:r>
                      <a:rPr lang="ru-RU"/>
                      <a:t> направления деятельности                  173 964,8 </a:t>
                    </a:r>
                    <a:r>
                      <a:rPr lang="ru-RU" smtClean="0"/>
                      <a:t>    6,4%</a:t>
                    </a:r>
                    <a:endParaRPr lang="ru-RU"/>
                  </a:p>
                </c:rich>
              </c:tx>
              <c:showVal val="1"/>
              <c:showCatName val="1"/>
              <c:showPercent val="1"/>
              <c:separator> </c:separator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howPercent val="1"/>
            <c:separator> </c:separator>
          </c:dLbls>
          <c:cat>
            <c:strRef>
              <c:f>круг!$A$5:$A$6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       </c:v>
                </c:pt>
              </c:strCache>
            </c:strRef>
          </c:cat>
          <c:val>
            <c:numRef>
              <c:f>круг!$B$5:$B$6</c:f>
              <c:numCache>
                <c:formatCode>#,##0.0</c:formatCode>
                <c:ptCount val="2"/>
                <c:pt idx="0">
                  <c:v>2524220.7000000002</c:v>
                </c:pt>
                <c:pt idx="1">
                  <c:v>173964.79999999999</c:v>
                </c:pt>
              </c:numCache>
            </c:numRef>
          </c:val>
        </c:ser>
        <c:ser>
          <c:idx val="1"/>
          <c:order val="1"/>
          <c:explosion val="25"/>
          <c:cat>
            <c:strRef>
              <c:f>круг!$A$5:$A$6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       </c:v>
                </c:pt>
              </c:strCache>
            </c:strRef>
          </c:cat>
          <c:val>
            <c:numRef>
              <c:f>круг!$C$5:$C$6</c:f>
              <c:numCache>
                <c:formatCode>0.0%</c:formatCode>
                <c:ptCount val="2"/>
                <c:pt idx="0">
                  <c:v>0.98599999999999999</c:v>
                </c:pt>
                <c:pt idx="1">
                  <c:v>6.4000000000000071E-2</c:v>
                </c:pt>
              </c:numCache>
            </c:numRef>
          </c:val>
        </c:ser>
      </c:pie3DChart>
    </c:plotArea>
    <c:plotVisOnly val="1"/>
    <c:dispBlanksAs val="zero"/>
  </c:chart>
  <c:externalData r:id="rId1"/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8868285214348221"/>
          <c:y val="7.7485035213181702E-2"/>
          <c:w val="0.62946303587051622"/>
          <c:h val="0.53299645802575701"/>
        </c:manualLayout>
      </c:layout>
      <c:bar3DChart>
        <c:barDir val="col"/>
        <c:grouping val="clustered"/>
        <c:ser>
          <c:idx val="0"/>
          <c:order val="0"/>
          <c:tx>
            <c:strRef>
              <c:f>круг!$A$29</c:f>
              <c:strCache>
                <c:ptCount val="1"/>
                <c:pt idx="0">
                  <c:v>Программные направления деятельности</c:v>
                </c:pt>
              </c:strCache>
            </c:strRef>
          </c:tx>
          <c:spPr>
            <a:solidFill>
              <a:srgbClr val="00CC00"/>
            </a:solidFill>
          </c:spPr>
          <c:dLbls>
            <c:dLbl>
              <c:idx val="0"/>
              <c:layout>
                <c:manualLayout>
                  <c:x val="5.5555555555555558E-3"/>
                  <c:y val="-1.3806959142272562E-2"/>
                </c:manualLayout>
              </c:layout>
              <c:showVal val="1"/>
            </c:dLbl>
            <c:dLbl>
              <c:idx val="1"/>
              <c:layout>
                <c:manualLayout>
                  <c:x val="1.9444444444444445E-2"/>
                  <c:y val="-3.451739785568139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круг!$B$28:$C$28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круг!$B$29:$C$29</c:f>
              <c:numCache>
                <c:formatCode>#,##0.0</c:formatCode>
                <c:ptCount val="2"/>
                <c:pt idx="0">
                  <c:v>2524220.7000000002</c:v>
                </c:pt>
                <c:pt idx="1">
                  <c:v>2394110.5</c:v>
                </c:pt>
              </c:numCache>
            </c:numRef>
          </c:val>
        </c:ser>
        <c:ser>
          <c:idx val="1"/>
          <c:order val="1"/>
          <c:tx>
            <c:strRef>
              <c:f>круг!$A$30</c:f>
              <c:strCache>
                <c:ptCount val="1"/>
                <c:pt idx="0">
                  <c:v>Непрограммные направления деятельности                 </c:v>
                </c:pt>
              </c:strCache>
            </c:strRef>
          </c:tx>
          <c:spPr>
            <a:solidFill>
              <a:srgbClr val="00CCFF"/>
            </a:solidFill>
          </c:spPr>
          <c:dLbls>
            <c:dLbl>
              <c:idx val="0"/>
              <c:layout>
                <c:manualLayout>
                  <c:x val="5.8333333333333473E-2"/>
                  <c:y val="-2.0710438713408837E-2"/>
                </c:manualLayout>
              </c:layout>
              <c:showVal val="1"/>
            </c:dLbl>
            <c:dLbl>
              <c:idx val="1"/>
              <c:layout>
                <c:manualLayout>
                  <c:x val="7.2222222222222285E-2"/>
                  <c:y val="-4.487261721238589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круг!$B$28:$C$28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круг!$B$30:$C$30</c:f>
              <c:numCache>
                <c:formatCode>#,##0.0</c:formatCode>
                <c:ptCount val="2"/>
                <c:pt idx="0">
                  <c:v>173964.79999999999</c:v>
                </c:pt>
                <c:pt idx="1">
                  <c:v>147981.29999999999</c:v>
                </c:pt>
              </c:numCache>
            </c:numRef>
          </c:val>
        </c:ser>
        <c:shape val="cylinder"/>
        <c:axId val="160258304"/>
        <c:axId val="160272384"/>
        <c:axId val="0"/>
      </c:bar3DChart>
      <c:catAx>
        <c:axId val="16025830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272384"/>
        <c:crosses val="autoZero"/>
        <c:auto val="1"/>
        <c:lblAlgn val="ctr"/>
        <c:lblOffset val="100"/>
      </c:catAx>
      <c:valAx>
        <c:axId val="160272384"/>
        <c:scaling>
          <c:orientation val="minMax"/>
        </c:scaling>
        <c:axPos val="l"/>
        <c:majorGridlines/>
        <c:numFmt formatCode="#,##0.0" sourceLinked="1"/>
        <c:tickLblPos val="nextTo"/>
        <c:crossAx val="160258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5923665791776015E-2"/>
          <c:y val="0.69078077938770477"/>
          <c:w val="0.72352077865266851"/>
          <c:h val="0.27943126557157433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5478051393996396"/>
          <c:y val="1.8803418803418879E-2"/>
          <c:w val="0.40147960490068385"/>
          <c:h val="0.93837324180630988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B050"/>
            </a:solidFill>
            <a:ln w="66675">
              <a:solidFill>
                <a:srgbClr val="00B050"/>
              </a:solidFill>
            </a:ln>
            <a:scene3d>
              <a:camera prst="orthographicFront"/>
              <a:lightRig rig="threePt" dir="t">
                <a:rot lat="0" lon="0" rev="1800000"/>
              </a:lightRig>
            </a:scene3d>
            <a:sp3d>
              <a:bevelT w="88900"/>
            </a:sp3d>
          </c:spPr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МП!$B$3:$B$19</c:f>
              <c:strCache>
                <c:ptCount val="17"/>
                <c:pt idx="0">
                  <c:v>«Развитие системы образования и реализация молодежной политики"</c:v>
                </c:pt>
                <c:pt idx="1">
                  <c:v>"Развитие культуры"</c:v>
                </c:pt>
                <c:pt idx="2">
                  <c:v>"Развитие транспортного комплекса"</c:v>
                </c:pt>
                <c:pt idx="3">
                  <c:v>"Социальная поддержка населения"</c:v>
                </c:pt>
                <c:pt idx="4">
                  <c:v>"Развитие жилищно-коммунального хозяйства и повышение энергетической эффективности"</c:v>
                </c:pt>
                <c:pt idx="5">
                  <c:v>"Совершенствование социально-экономической политики"</c:v>
                </c:pt>
                <c:pt idx="6">
                  <c:v>"Развитие физической культуры и спорта"</c:v>
                </c:pt>
                <c:pt idx="7">
                  <c:v>"Формирование современной городской среды"</c:v>
                </c:pt>
                <c:pt idx="8">
                  <c:v>"Профилактика  терроризма, а также минимизация и (или) ликвидация последствий его проявлений"</c:v>
                </c:pt>
                <c:pt idx="9">
                  <c:v>"Управление финансами"</c:v>
                </c:pt>
                <c:pt idx="10">
                  <c:v>"Повышение эффективности управления муниципальной собственностью"</c:v>
                </c:pt>
                <c:pt idx="11">
                  <c:v>"Обеспечение общественной безопасности"</c:v>
                </c:pt>
                <c:pt idx="12">
                  <c:v>"Обеспечение рационального и безопасного природопользования"</c:v>
                </c:pt>
                <c:pt idx="13">
                  <c:v> "Реализация основных направлений муниципальной политики в строительном комплексе" </c:v>
                </c:pt>
                <c:pt idx="14">
                  <c:v>"Обеспечение деятельности по комплектованию, учету, хранению и использованию архивных документов, находящихся в муниципальной собственности"</c:v>
                </c:pt>
                <c:pt idx="15">
                  <c:v>"Развитие кадровой политики в системе муниципального управления МО Алапаевское и противодействие коррупции"</c:v>
                </c:pt>
                <c:pt idx="16">
                  <c:v>"Формирование здорового образа жизни населения"</c:v>
                </c:pt>
              </c:strCache>
            </c:strRef>
          </c:cat>
          <c:val>
            <c:numRef>
              <c:f>МП!$A$3:$A$19</c:f>
              <c:numCache>
                <c:formatCode>#,##0.0</c:formatCode>
                <c:ptCount val="17"/>
                <c:pt idx="0">
                  <c:v>1326898</c:v>
                </c:pt>
                <c:pt idx="1">
                  <c:v>275434.3</c:v>
                </c:pt>
                <c:pt idx="2">
                  <c:v>198406.5</c:v>
                </c:pt>
                <c:pt idx="3">
                  <c:v>168902.6</c:v>
                </c:pt>
                <c:pt idx="4">
                  <c:v>150569.4</c:v>
                </c:pt>
                <c:pt idx="5">
                  <c:v>108921.1</c:v>
                </c:pt>
                <c:pt idx="6">
                  <c:v>115234.7</c:v>
                </c:pt>
                <c:pt idx="7">
                  <c:v>58886.78</c:v>
                </c:pt>
                <c:pt idx="8">
                  <c:v>48202.6</c:v>
                </c:pt>
                <c:pt idx="9">
                  <c:v>21137.1</c:v>
                </c:pt>
                <c:pt idx="10">
                  <c:v>16964.7</c:v>
                </c:pt>
                <c:pt idx="11">
                  <c:v>16674.45</c:v>
                </c:pt>
                <c:pt idx="12">
                  <c:v>12929.449999999983</c:v>
                </c:pt>
                <c:pt idx="13">
                  <c:v>3600</c:v>
                </c:pt>
                <c:pt idx="14">
                  <c:v>745.48</c:v>
                </c:pt>
                <c:pt idx="15">
                  <c:v>463.5</c:v>
                </c:pt>
                <c:pt idx="16">
                  <c:v>250</c:v>
                </c:pt>
              </c:numCache>
            </c:numRef>
          </c:val>
        </c:ser>
        <c:axId val="160411648"/>
        <c:axId val="160686848"/>
      </c:barChart>
      <c:catAx>
        <c:axId val="160411648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kern="15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686848"/>
        <c:crosses val="autoZero"/>
        <c:auto val="1"/>
        <c:lblAlgn val="l"/>
        <c:lblOffset val="100"/>
      </c:catAx>
      <c:valAx>
        <c:axId val="160686848"/>
        <c:scaling>
          <c:orientation val="minMax"/>
          <c:max val="1200001"/>
          <c:min val="10"/>
        </c:scaling>
        <c:axPos val="b"/>
        <c:majorGridlines/>
        <c:numFmt formatCode="#,##0.0" sourceLinked="1"/>
        <c:tickLblPos val="nextTo"/>
        <c:crossAx val="160411648"/>
        <c:crosses val="autoZero"/>
        <c:crossBetween val="between"/>
        <c:majorUnit val="200000"/>
        <c:minorUnit val="50000"/>
      </c:valAx>
    </c:plotArea>
    <c:plotVisOnly val="1"/>
    <c:dispBlanksAs val="gap"/>
  </c:chart>
  <c:externalData r:id="rId1"/>
  <c:userShapes r:id="rId2"/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0555555555555582E-2"/>
          <c:y val="0.18068535825545171"/>
          <c:w val="0.93888888888888966"/>
          <c:h val="0.6632295729388985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0"/>
                  <c:y val="-0.13084112149532728"/>
                </c:manualLayout>
              </c:layout>
              <c:showVal val="1"/>
            </c:dLbl>
            <c:dLbl>
              <c:idx val="1"/>
              <c:layout>
                <c:manualLayout>
                  <c:x val="3.1656026823230474E-2"/>
                  <c:y val="-7.476635514018698E-2"/>
                </c:manualLayout>
              </c:layout>
              <c:showVal val="1"/>
            </c:dLbl>
            <c:dLbl>
              <c:idx val="2"/>
              <c:layout>
                <c:manualLayout>
                  <c:x val="3.6178316369406251E-2"/>
                  <c:y val="-3.115264797507789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Лист1!$B$2:$D$2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Лист1!$B$3:$D$3</c:f>
              <c:numCache>
                <c:formatCode>#,##0.0</c:formatCode>
                <c:ptCount val="3"/>
                <c:pt idx="0">
                  <c:v>1152901.4000000004</c:v>
                </c:pt>
                <c:pt idx="1">
                  <c:v>1349342</c:v>
                </c:pt>
                <c:pt idx="2">
                  <c:v>1326897.99</c:v>
                </c:pt>
              </c:numCache>
            </c:numRef>
          </c:val>
        </c:ser>
        <c:dLbls>
          <c:showVal val="1"/>
        </c:dLbls>
        <c:shape val="cylinder"/>
        <c:axId val="160509312"/>
        <c:axId val="160555776"/>
        <c:axId val="0"/>
      </c:bar3DChart>
      <c:catAx>
        <c:axId val="1605093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555776"/>
        <c:crosses val="autoZero"/>
        <c:auto val="1"/>
        <c:lblAlgn val="ctr"/>
        <c:lblOffset val="100"/>
      </c:catAx>
      <c:valAx>
        <c:axId val="160555776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0509312"/>
        <c:crosses val="autoZero"/>
        <c:crossBetween val="between"/>
      </c:valAx>
    </c:plotArea>
    <c:plotVisOnly val="1"/>
    <c:dispBlanksAs val="gap"/>
  </c:chart>
  <c:externalData r:id="rId1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8.4997249301617239E-3"/>
                  <c:y val="-0.11333333333333337"/>
                </c:manualLayout>
              </c:layout>
              <c:showVal val="1"/>
            </c:dLbl>
            <c:dLbl>
              <c:idx val="1"/>
              <c:layout>
                <c:manualLayout>
                  <c:x val="3.6123830953187261E-2"/>
                  <c:y val="-6.0000000000000032E-2"/>
                </c:manualLayout>
              </c:layout>
              <c:showVal val="1"/>
            </c:dLbl>
            <c:dLbl>
              <c:idx val="2"/>
              <c:layout>
                <c:manualLayout>
                  <c:x val="3.82487621857278E-2"/>
                  <c:y val="-0.1200000000000000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Лист1!$B$12:$D$12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Лист1!$B$13:$D$13</c:f>
              <c:numCache>
                <c:formatCode>#,##0.0</c:formatCode>
                <c:ptCount val="3"/>
                <c:pt idx="0">
                  <c:v>155686.6</c:v>
                </c:pt>
                <c:pt idx="1">
                  <c:v>172152.1</c:v>
                </c:pt>
                <c:pt idx="2">
                  <c:v>168902.6</c:v>
                </c:pt>
              </c:numCache>
            </c:numRef>
          </c:val>
        </c:ser>
        <c:dLbls>
          <c:showVal val="1"/>
        </c:dLbls>
        <c:shape val="cylinder"/>
        <c:axId val="160607232"/>
        <c:axId val="160617216"/>
        <c:axId val="0"/>
      </c:bar3DChart>
      <c:catAx>
        <c:axId val="1606072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617216"/>
        <c:crosses val="autoZero"/>
        <c:auto val="1"/>
        <c:lblAlgn val="ctr"/>
        <c:lblOffset val="100"/>
      </c:catAx>
      <c:valAx>
        <c:axId val="160617216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0607232"/>
        <c:crosses val="autoZero"/>
        <c:crossBetween val="between"/>
      </c:valAx>
    </c:plotArea>
    <c:plotVisOnly val="1"/>
    <c:dispBlanksAs val="gap"/>
  </c:chart>
  <c:externalData r:id="rId1"/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2.4872592503966812E-2"/>
                  <c:y val="-0.12777777777777768"/>
                </c:manualLayout>
              </c:layout>
              <c:showVal val="1"/>
            </c:dLbl>
            <c:dLbl>
              <c:idx val="1"/>
              <c:layout>
                <c:manualLayout>
                  <c:x val="2.9394882050142578E-2"/>
                  <c:y val="-7.2222222222222285E-2"/>
                </c:manualLayout>
              </c:layout>
              <c:showVal val="1"/>
            </c:dLbl>
            <c:dLbl>
              <c:idx val="2"/>
              <c:layout>
                <c:manualLayout>
                  <c:x val="1.8089158184703125E-2"/>
                  <c:y val="-0.1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Лист1!$B$22:$D$22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Лист1!$B$23:$D$23</c:f>
              <c:numCache>
                <c:formatCode>#,##0.0</c:formatCode>
                <c:ptCount val="3"/>
                <c:pt idx="0">
                  <c:v>97278.399999999994</c:v>
                </c:pt>
                <c:pt idx="1">
                  <c:v>111331.7</c:v>
                </c:pt>
                <c:pt idx="2">
                  <c:v>108921.1</c:v>
                </c:pt>
              </c:numCache>
            </c:numRef>
          </c:val>
        </c:ser>
        <c:dLbls>
          <c:showVal val="1"/>
        </c:dLbls>
        <c:shape val="cylinder"/>
        <c:axId val="160733056"/>
        <c:axId val="160734592"/>
        <c:axId val="0"/>
      </c:bar3DChart>
      <c:catAx>
        <c:axId val="1607330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734592"/>
        <c:crosses val="autoZero"/>
        <c:auto val="1"/>
        <c:lblAlgn val="ctr"/>
        <c:lblOffset val="100"/>
      </c:catAx>
      <c:valAx>
        <c:axId val="160734592"/>
        <c:scaling>
          <c:orientation val="minMax"/>
        </c:scaling>
        <c:delete val="1"/>
        <c:axPos val="l"/>
        <c:numFmt formatCode="#,##0.0" sourceLinked="1"/>
        <c:tickLblPos val="none"/>
        <c:crossAx val="160733056"/>
        <c:crosses val="autoZero"/>
        <c:crossBetween val="between"/>
      </c:valAx>
    </c:plotArea>
    <c:plotVisOnly val="1"/>
    <c:dispBlanksAs val="gap"/>
  </c:chart>
  <c:externalData r:id="rId1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4.1229185213186928E-2"/>
                  <c:y val="-8.3682008368200972E-2"/>
                </c:manualLayout>
              </c:layout>
              <c:showVal val="1"/>
            </c:dLbl>
            <c:dLbl>
              <c:idx val="1"/>
              <c:layout>
                <c:manualLayout>
                  <c:x val="2.9776633765079521E-2"/>
                  <c:y val="-6.1366806136680677E-2"/>
                </c:manualLayout>
              </c:layout>
              <c:showVal val="1"/>
            </c:dLbl>
            <c:dLbl>
              <c:idx val="2"/>
              <c:layout>
                <c:manualLayout>
                  <c:x val="4.3519695502808584E-2"/>
                  <c:y val="-8.368200836820097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Лист1!$B$34:$D$34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Лист1!$B$35:$D$35</c:f>
              <c:numCache>
                <c:formatCode>#,##0.0</c:formatCode>
                <c:ptCount val="3"/>
                <c:pt idx="0">
                  <c:v>20639.900000000001</c:v>
                </c:pt>
                <c:pt idx="1">
                  <c:v>21306.3</c:v>
                </c:pt>
                <c:pt idx="2">
                  <c:v>21137.05</c:v>
                </c:pt>
              </c:numCache>
            </c:numRef>
          </c:val>
        </c:ser>
        <c:dLbls>
          <c:showVal val="1"/>
        </c:dLbls>
        <c:shape val="cylinder"/>
        <c:axId val="160789632"/>
        <c:axId val="160791168"/>
        <c:axId val="0"/>
      </c:bar3DChart>
      <c:catAx>
        <c:axId val="1607896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791168"/>
        <c:crosses val="autoZero"/>
        <c:auto val="1"/>
        <c:lblAlgn val="ctr"/>
        <c:lblOffset val="100"/>
      </c:catAx>
      <c:valAx>
        <c:axId val="160791168"/>
        <c:scaling>
          <c:orientation val="minMax"/>
        </c:scaling>
        <c:delete val="1"/>
        <c:axPos val="l"/>
        <c:numFmt formatCode="#,##0.0" sourceLinked="1"/>
        <c:tickLblPos val="none"/>
        <c:crossAx val="160789632"/>
        <c:crosses val="autoZero"/>
        <c:crossBetween val="between"/>
      </c:valAx>
    </c:plotArea>
    <c:plotVisOnly val="1"/>
    <c:dispBlanksAs val="gap"/>
  </c:chart>
  <c:externalData r:id="rId1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bg2">
                <a:lumMod val="75000"/>
              </a:schemeClr>
            </a:solidFill>
          </c:spPr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Лист1!$B$46:$D$46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Лист1!$B$47:$D$47</c:f>
              <c:numCache>
                <c:formatCode>#,##0.0</c:formatCode>
                <c:ptCount val="3"/>
                <c:pt idx="0">
                  <c:v>227163.5</c:v>
                </c:pt>
                <c:pt idx="1">
                  <c:v>276949.09999999998</c:v>
                </c:pt>
                <c:pt idx="2">
                  <c:v>275434.27</c:v>
                </c:pt>
              </c:numCache>
            </c:numRef>
          </c:val>
        </c:ser>
        <c:dLbls>
          <c:showVal val="1"/>
        </c:dLbls>
        <c:shape val="cylinder"/>
        <c:axId val="160829440"/>
        <c:axId val="160830976"/>
        <c:axId val="0"/>
      </c:bar3DChart>
      <c:catAx>
        <c:axId val="1608294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830976"/>
        <c:crosses val="autoZero"/>
        <c:auto val="1"/>
        <c:lblAlgn val="ctr"/>
        <c:lblOffset val="100"/>
      </c:catAx>
      <c:valAx>
        <c:axId val="160830976"/>
        <c:scaling>
          <c:orientation val="minMax"/>
        </c:scaling>
        <c:delete val="1"/>
        <c:axPos val="l"/>
        <c:numFmt formatCode="#,##0.0" sourceLinked="1"/>
        <c:tickLblPos val="none"/>
        <c:crossAx val="160829440"/>
        <c:crosses val="autoZero"/>
        <c:crossBetween val="between"/>
      </c:valAx>
    </c:plotArea>
    <c:plotVisOnly val="1"/>
    <c:dispBlanksAs val="gap"/>
  </c:chart>
  <c:externalData r:id="rId1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CCFF99"/>
            </a:solidFill>
          </c:spPr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Lbls>
            <c:dLbl>
              <c:idx val="1"/>
              <c:layout>
                <c:manualLayout>
                  <c:x val="1.2420372697243345E-2"/>
                  <c:y val="-0.11059907834101391"/>
                </c:manualLayout>
              </c:layout>
              <c:showVal val="1"/>
            </c:dLbl>
            <c:dLbl>
              <c:idx val="2"/>
              <c:layout>
                <c:manualLayout>
                  <c:x val="3.9745192631178698E-2"/>
                  <c:y val="-9.2165898617511524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Лист1!$B$57:$D$57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Лист1!$B$58:$D$58</c:f>
              <c:numCache>
                <c:formatCode>#,##0.0</c:formatCode>
                <c:ptCount val="3"/>
                <c:pt idx="0">
                  <c:v>334902</c:v>
                </c:pt>
                <c:pt idx="1">
                  <c:v>160390.1</c:v>
                </c:pt>
                <c:pt idx="2">
                  <c:v>150569.34999999998</c:v>
                </c:pt>
              </c:numCache>
            </c:numRef>
          </c:val>
        </c:ser>
        <c:dLbls>
          <c:showVal val="1"/>
        </c:dLbls>
        <c:shape val="cylinder"/>
        <c:axId val="160877184"/>
        <c:axId val="160883072"/>
        <c:axId val="0"/>
      </c:bar3DChart>
      <c:catAx>
        <c:axId val="1608771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0883072"/>
        <c:crosses val="autoZero"/>
        <c:auto val="1"/>
        <c:lblAlgn val="ctr"/>
        <c:lblOffset val="100"/>
      </c:catAx>
      <c:valAx>
        <c:axId val="160883072"/>
        <c:scaling>
          <c:orientation val="minMax"/>
        </c:scaling>
        <c:delete val="1"/>
        <c:axPos val="l"/>
        <c:numFmt formatCode="#,##0.0" sourceLinked="1"/>
        <c:tickLblPos val="none"/>
        <c:crossAx val="160877184"/>
        <c:crosses val="autoZero"/>
        <c:crossBetween val="between"/>
      </c:valAx>
    </c:plotArea>
    <c:plotVisOnly val="1"/>
    <c:dispBlanksAs val="gap"/>
  </c:chart>
  <c:externalData r:id="rId1"/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0555555555555582E-2"/>
          <c:y val="0.20800000000000018"/>
          <c:w val="0.93888888888888966"/>
          <c:h val="0.65839118110236217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Лист1!$B$68:$D$68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Лист1!$B$69:$D$69</c:f>
              <c:numCache>
                <c:formatCode>#,##0.0</c:formatCode>
                <c:ptCount val="3"/>
                <c:pt idx="0">
                  <c:v>202676.3</c:v>
                </c:pt>
                <c:pt idx="1">
                  <c:v>198984.3</c:v>
                </c:pt>
                <c:pt idx="2">
                  <c:v>198406.5</c:v>
                </c:pt>
              </c:numCache>
            </c:numRef>
          </c:val>
        </c:ser>
        <c:dLbls>
          <c:showVal val="1"/>
        </c:dLbls>
        <c:shape val="cylinder"/>
        <c:axId val="161007488"/>
        <c:axId val="161009024"/>
        <c:axId val="0"/>
      </c:bar3DChart>
      <c:catAx>
        <c:axId val="1610074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009024"/>
        <c:crosses val="autoZero"/>
        <c:auto val="1"/>
        <c:lblAlgn val="ctr"/>
        <c:lblOffset val="100"/>
      </c:catAx>
      <c:valAx>
        <c:axId val="161009024"/>
        <c:scaling>
          <c:orientation val="minMax"/>
        </c:scaling>
        <c:delete val="1"/>
        <c:axPos val="l"/>
        <c:numFmt formatCode="#,##0.0" sourceLinked="1"/>
        <c:tickLblPos val="none"/>
        <c:crossAx val="161007488"/>
        <c:crosses val="autoZero"/>
        <c:crossBetween val="between"/>
      </c:valAx>
    </c:plotArea>
    <c:plotVisOnly val="1"/>
    <c:dispBlanksAs val="gap"/>
  </c:chart>
  <c:externalData r:id="rId1"/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7636929230085564E-2"/>
                  <c:y val="-0.10853494910821886"/>
                </c:manualLayout>
              </c:layout>
              <c:showVal val="1"/>
            </c:dLbl>
            <c:dLbl>
              <c:idx val="1"/>
              <c:layout>
                <c:manualLayout>
                  <c:x val="1.9841545383846262E-2"/>
                  <c:y val="-4.7484040234845766E-2"/>
                </c:manualLayout>
              </c:layout>
              <c:showVal val="1"/>
            </c:dLbl>
            <c:dLbl>
              <c:idx val="2"/>
              <c:layout>
                <c:manualLayout>
                  <c:x val="2.8660009998888989E-2"/>
                  <c:y val="-8.818464615042785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Лист1!$B$80:$D$80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Лист1!$B$81:$D$81</c:f>
              <c:numCache>
                <c:formatCode>#,##0.0</c:formatCode>
                <c:ptCount val="3"/>
                <c:pt idx="0">
                  <c:v>76953.399999999994</c:v>
                </c:pt>
                <c:pt idx="1">
                  <c:v>115466.2</c:v>
                </c:pt>
                <c:pt idx="2">
                  <c:v>115234.7</c:v>
                </c:pt>
              </c:numCache>
            </c:numRef>
          </c:val>
        </c:ser>
        <c:dLbls>
          <c:showVal val="1"/>
        </c:dLbls>
        <c:shape val="cylinder"/>
        <c:axId val="161120256"/>
        <c:axId val="161121792"/>
        <c:axId val="0"/>
      </c:bar3DChart>
      <c:catAx>
        <c:axId val="1611202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121792"/>
        <c:crosses val="autoZero"/>
        <c:auto val="1"/>
        <c:lblAlgn val="ctr"/>
        <c:lblOffset val="100"/>
      </c:catAx>
      <c:valAx>
        <c:axId val="161121792"/>
        <c:scaling>
          <c:orientation val="minMax"/>
        </c:scaling>
        <c:delete val="1"/>
        <c:axPos val="l"/>
        <c:numFmt formatCode="#,##0.0" sourceLinked="1"/>
        <c:tickLblPos val="none"/>
        <c:crossAx val="161120256"/>
        <c:crosses val="autoZero"/>
        <c:crossBetween val="between"/>
      </c:valAx>
    </c:plotArea>
    <c:plotVisOnly val="1"/>
    <c:dispBlanksAs val="gap"/>
  </c:chart>
  <c:externalData r:id="rId1"/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2.8234984124570976E-2"/>
          <c:y val="9.9845088896932707E-2"/>
          <c:w val="0.93888888888888966"/>
          <c:h val="0.69883493729950541"/>
        </c:manualLayout>
      </c:layout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0885837246153977E-2"/>
                  <c:y val="-9.1029312155280484E-2"/>
                </c:manualLayout>
              </c:layout>
              <c:showVal val="1"/>
            </c:dLbl>
            <c:dLbl>
              <c:idx val="1"/>
              <c:layout>
                <c:manualLayout>
                  <c:x val="3.7130377326495927E-2"/>
                  <c:y val="-5.1203988087345137E-2"/>
                </c:manualLayout>
              </c:layout>
              <c:showVal val="1"/>
            </c:dLbl>
            <c:dLbl>
              <c:idx val="2"/>
              <c:layout>
                <c:manualLayout>
                  <c:x val="3.9451025909401992E-2"/>
                  <c:y val="-8.5339980145575187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Лист1!$B$90:$D$90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Лист1!$B$91:$D$91</c:f>
              <c:numCache>
                <c:formatCode>#,##0.0</c:formatCode>
                <c:ptCount val="3"/>
                <c:pt idx="0">
                  <c:v>15111.2</c:v>
                </c:pt>
                <c:pt idx="1">
                  <c:v>17961</c:v>
                </c:pt>
                <c:pt idx="2">
                  <c:v>16674.45</c:v>
                </c:pt>
              </c:numCache>
            </c:numRef>
          </c:val>
        </c:ser>
        <c:dLbls>
          <c:showVal val="1"/>
        </c:dLbls>
        <c:shape val="cylinder"/>
        <c:axId val="161163904"/>
        <c:axId val="161173888"/>
        <c:axId val="0"/>
      </c:bar3DChart>
      <c:catAx>
        <c:axId val="1611639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173888"/>
        <c:crosses val="autoZero"/>
        <c:auto val="1"/>
        <c:lblAlgn val="ctr"/>
        <c:lblOffset val="100"/>
      </c:catAx>
      <c:valAx>
        <c:axId val="161173888"/>
        <c:scaling>
          <c:orientation val="minMax"/>
        </c:scaling>
        <c:delete val="1"/>
        <c:axPos val="l"/>
        <c:numFmt formatCode="#,##0.0" sourceLinked="1"/>
        <c:tickLblPos val="none"/>
        <c:crossAx val="161163904"/>
        <c:crosses val="autoZero"/>
        <c:crossBetween val="between"/>
      </c:valAx>
    </c:plotArea>
    <c:plotVisOnly val="1"/>
    <c:dispBlanksAs val="gap"/>
  </c:chart>
  <c:externalData r:id="rId1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2.5195613185836494E-2"/>
          <c:y val="0.14964667225527131"/>
          <c:w val="0.94960877362832785"/>
          <c:h val="0.71311520942117601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1"/>
            <c:spPr>
              <a:solidFill>
                <a:srgbClr val="CCFF99"/>
              </a:solidFill>
            </c:spPr>
          </c:dPt>
          <c:dPt>
            <c:idx val="2"/>
            <c:spPr>
              <a:solidFill>
                <a:srgbClr val="CCFF99"/>
              </a:solidFill>
            </c:spPr>
          </c:dPt>
          <c:dLbls>
            <c:dLbl>
              <c:idx val="0"/>
              <c:layout>
                <c:manualLayout>
                  <c:x val="2.9776633765079521E-2"/>
                  <c:y val="-3.7411668063817863E-2"/>
                </c:manualLayout>
              </c:layout>
              <c:showVal val="1"/>
            </c:dLbl>
            <c:dLbl>
              <c:idx val="1"/>
              <c:layout>
                <c:manualLayout>
                  <c:x val="2.0614592606593495E-2"/>
                  <c:y val="-6.9478812118518821E-2"/>
                </c:manualLayout>
              </c:layout>
              <c:showVal val="1"/>
            </c:dLbl>
            <c:dLbl>
              <c:idx val="2"/>
              <c:layout>
                <c:manualLayout>
                  <c:x val="2.5195613185836591E-2"/>
                  <c:y val="-7.4823336127635753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Лист1!$B$105:$D$105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Лист1!$B$106:$D$106</c:f>
              <c:numCache>
                <c:formatCode>#,##0.0</c:formatCode>
                <c:ptCount val="3"/>
                <c:pt idx="0">
                  <c:v>78117.7</c:v>
                </c:pt>
                <c:pt idx="1">
                  <c:v>60027.4</c:v>
                </c:pt>
                <c:pt idx="2">
                  <c:v>58886.78</c:v>
                </c:pt>
              </c:numCache>
            </c:numRef>
          </c:val>
        </c:ser>
        <c:dLbls>
          <c:showVal val="1"/>
        </c:dLbls>
        <c:shape val="cylinder"/>
        <c:axId val="161227904"/>
        <c:axId val="161229440"/>
        <c:axId val="0"/>
      </c:bar3DChart>
      <c:catAx>
        <c:axId val="1612279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229440"/>
        <c:crosses val="autoZero"/>
        <c:auto val="1"/>
        <c:lblAlgn val="ctr"/>
        <c:lblOffset val="100"/>
      </c:catAx>
      <c:valAx>
        <c:axId val="161229440"/>
        <c:scaling>
          <c:orientation val="minMax"/>
        </c:scaling>
        <c:delete val="1"/>
        <c:axPos val="l"/>
        <c:numFmt formatCode="#,##0.0" sourceLinked="1"/>
        <c:tickLblPos val="none"/>
        <c:crossAx val="161227904"/>
        <c:crosses val="autoZero"/>
        <c:crossBetween val="between"/>
      </c:valAx>
    </c:plotArea>
    <c:plotVisOnly val="1"/>
    <c:dispBlanksAs val="gap"/>
  </c:chart>
  <c:externalData r:id="rId1"/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1.2780383500062026E-2"/>
                  <c:y val="-7.713498622589543E-2"/>
                </c:manualLayout>
              </c:layout>
              <c:showVal val="1"/>
            </c:dLbl>
            <c:dLbl>
              <c:idx val="1"/>
              <c:layout>
                <c:manualLayout>
                  <c:x val="2.3004690300111583E-2"/>
                  <c:y val="-3.8567493112947625E-2"/>
                </c:manualLayout>
              </c:layout>
              <c:showVal val="1"/>
            </c:dLbl>
            <c:dLbl>
              <c:idx val="2"/>
              <c:layout>
                <c:manualLayout>
                  <c:x val="1.7892536900086881E-2"/>
                  <c:y val="-3.856749311294763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Лист1!$B$120:$D$120</c:f>
              <c:strCache>
                <c:ptCount val="3"/>
                <c:pt idx="0">
                  <c:v>2024 (Факт)</c:v>
                </c:pt>
                <c:pt idx="1">
                  <c:v>2025 (План)</c:v>
                </c:pt>
                <c:pt idx="2">
                  <c:v>2025 (Факт)</c:v>
                </c:pt>
              </c:strCache>
            </c:strRef>
          </c:cat>
          <c:val>
            <c:numRef>
              <c:f>Лист1!$B$121:$D$121</c:f>
              <c:numCache>
                <c:formatCode>#,##0.0</c:formatCode>
                <c:ptCount val="3"/>
                <c:pt idx="0">
                  <c:v>15574.5</c:v>
                </c:pt>
                <c:pt idx="1">
                  <c:v>48255</c:v>
                </c:pt>
                <c:pt idx="2">
                  <c:v>48202.6</c:v>
                </c:pt>
              </c:numCache>
            </c:numRef>
          </c:val>
        </c:ser>
        <c:dLbls>
          <c:showVal val="1"/>
        </c:dLbls>
        <c:shape val="cylinder"/>
        <c:axId val="161246208"/>
        <c:axId val="161276672"/>
        <c:axId val="0"/>
      </c:bar3DChart>
      <c:catAx>
        <c:axId val="16124620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276672"/>
        <c:crosses val="autoZero"/>
        <c:auto val="1"/>
        <c:lblAlgn val="ctr"/>
        <c:lblOffset val="100"/>
      </c:catAx>
      <c:valAx>
        <c:axId val="161276672"/>
        <c:scaling>
          <c:orientation val="minMax"/>
        </c:scaling>
        <c:delete val="1"/>
        <c:axPos val="l"/>
        <c:numFmt formatCode="#,##0.0" sourceLinked="1"/>
        <c:tickLblPos val="none"/>
        <c:crossAx val="161246208"/>
        <c:crosses val="autoZero"/>
        <c:crossBetween val="between"/>
      </c:valAx>
    </c:plotArea>
    <c:plotVisOnly val="1"/>
    <c:dispBlanksAs val="gap"/>
  </c:chart>
  <c:externalData r:id="rId1"/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plotArea>
      <c:layout>
        <c:manualLayout>
          <c:layoutTarget val="inner"/>
          <c:xMode val="edge"/>
          <c:yMode val="edge"/>
          <c:x val="0.20756507311115971"/>
          <c:y val="0.1171953823190432"/>
          <c:w val="0.50579725360417027"/>
          <c:h val="0.79318205678835607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5.5431053916738726E-3"/>
                  <c:y val="-0.14748904711070773"/>
                </c:manualLayout>
              </c:layout>
              <c:showVal val="1"/>
              <c:showCatName val="1"/>
              <c:separator> </c:separator>
            </c:dLbl>
            <c:dLbl>
              <c:idx val="1"/>
              <c:layout>
                <c:manualLayout>
                  <c:x val="3.1567727947050095E-2"/>
                  <c:y val="-5.7247196373180625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 </a:t>
                    </a:r>
                    <a:r>
                      <a:rPr lang="ru-RU" dirty="0" smtClean="0"/>
                      <a:t> Средства </a:t>
                    </a:r>
                    <a:r>
                      <a:rPr lang="ru-RU" dirty="0"/>
                      <a:t>бюджета МО Алапаевское </a:t>
                    </a:r>
                    <a:r>
                      <a:rPr lang="ru-RU" dirty="0" smtClean="0"/>
                      <a:t>          6 </a:t>
                    </a:r>
                    <a:r>
                      <a:rPr lang="ru-RU" dirty="0"/>
                      <a:t>282,8</a:t>
                    </a:r>
                  </a:p>
                </c:rich>
              </c:tx>
              <c:showVal val="1"/>
              <c:showCatName val="1"/>
              <c:separator> </c:separator>
            </c:dLbl>
            <c:dLbl>
              <c:idx val="2"/>
              <c:layout>
                <c:manualLayout>
                  <c:x val="0.20256274784391751"/>
                  <c:y val="0"/>
                </c:manualLayout>
              </c:layout>
              <c:showVal val="1"/>
              <c:showCatName val="1"/>
              <c:separator> </c:separator>
            </c:dLbl>
            <c:dLbl>
              <c:idx val="3"/>
              <c:layout>
                <c:manualLayout>
                  <c:x val="-7.0609669576360515E-2"/>
                  <c:y val="-2.7726085990445484E-2"/>
                </c:manualLayout>
              </c:layout>
              <c:showVal val="1"/>
              <c:showCatName val="1"/>
              <c:separator> </c:separator>
            </c:dLbl>
            <c:txPr>
              <a:bodyPr/>
              <a:lstStyle/>
              <a:p>
                <a:pPr>
                  <a:defRPr sz="11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CatName val="1"/>
            <c:separator> </c:separator>
            <c:showLeaderLines val="1"/>
          </c:dLbls>
          <c:cat>
            <c:strRef>
              <c:f>Лист2!$A$3:$A$6</c:f>
              <c:strCache>
                <c:ptCount val="4"/>
                <c:pt idx="0">
                  <c:v>Средства областного бюджета</c:v>
                </c:pt>
                <c:pt idx="1">
                  <c:v>Средства бюджета МО Алапаевское</c:v>
                </c:pt>
                <c:pt idx="2">
                  <c:v>Средства населения</c:v>
                </c:pt>
                <c:pt idx="3">
                  <c:v>Средства организаций</c:v>
                </c:pt>
              </c:strCache>
            </c:strRef>
          </c:cat>
          <c:val>
            <c:numRef>
              <c:f>Лист2!$B$3:$B$6</c:f>
              <c:numCache>
                <c:formatCode>#,##0.0</c:formatCode>
                <c:ptCount val="4"/>
                <c:pt idx="0" formatCode="General">
                  <c:v>1430.5</c:v>
                </c:pt>
                <c:pt idx="1">
                  <c:v>6282.8</c:v>
                </c:pt>
                <c:pt idx="2" formatCode="General">
                  <c:v>321.7</c:v>
                </c:pt>
                <c:pt idx="3" formatCode="General">
                  <c:v>938.5</c:v>
                </c:pt>
              </c:numCache>
            </c:numRef>
          </c:val>
        </c:ser>
        <c:firstSliceAng val="244"/>
      </c:pieChart>
    </c:plotArea>
    <c:plotVisOnly val="1"/>
    <c:dispBlanksAs val="zero"/>
  </c:chart>
  <c:externalData r:id="rId1"/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7610504790615242"/>
          <c:y val="5.0925925925925923E-2"/>
          <c:w val="0.72806804319034235"/>
          <c:h val="0.83824074074074051"/>
        </c:manualLayout>
      </c:layout>
      <c:bar3DChart>
        <c:barDir val="bar"/>
        <c:grouping val="clustered"/>
        <c:ser>
          <c:idx val="0"/>
          <c:order val="0"/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2.2668731138463596E-2"/>
                  <c:y val="-1.3888888888888999E-2"/>
                </c:manualLayout>
              </c:layout>
              <c:showVal val="1"/>
            </c:dLbl>
            <c:dLbl>
              <c:idx val="1"/>
              <c:layout>
                <c:manualLayout>
                  <c:x val="2.0607937398603483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6790318618184455E-2"/>
                  <c:y val="-9.259259259259401E-3"/>
                </c:manualLayout>
              </c:layout>
              <c:showVal val="1"/>
            </c:dLbl>
            <c:dLbl>
              <c:idx val="3"/>
              <c:layout>
                <c:manualLayout>
                  <c:x val="2.2668731138463596E-2"/>
                  <c:y val="-9.2592592592593611E-3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'МУН ДОЛГ'!$A$5:$A$8</c:f>
              <c:strCache>
                <c:ptCount val="4"/>
                <c:pt idx="0">
                  <c:v>на 01.01.2023</c:v>
                </c:pt>
                <c:pt idx="1">
                  <c:v>на 01.01.2024</c:v>
                </c:pt>
                <c:pt idx="2">
                  <c:v>на 01.01.2025</c:v>
                </c:pt>
                <c:pt idx="3">
                  <c:v>на 01.01.2026</c:v>
                </c:pt>
              </c:strCache>
            </c:strRef>
          </c:cat>
          <c:val>
            <c:numRef>
              <c:f>'МУН ДОЛГ'!$B$5:$B$8</c:f>
              <c:numCache>
                <c:formatCode>0.0</c:formatCode>
                <c:ptCount val="4"/>
                <c:pt idx="0">
                  <c:v>16239</c:v>
                </c:pt>
                <c:pt idx="1">
                  <c:v>15550</c:v>
                </c:pt>
                <c:pt idx="2" formatCode="General">
                  <c:v>20412.599999999944</c:v>
                </c:pt>
                <c:pt idx="3" formatCode="General">
                  <c:v>28664.799999999996</c:v>
                </c:pt>
              </c:numCache>
            </c:numRef>
          </c:val>
        </c:ser>
        <c:shape val="cylinder"/>
        <c:axId val="161636352"/>
        <c:axId val="161637888"/>
        <c:axId val="0"/>
      </c:bar3DChart>
      <c:catAx>
        <c:axId val="161636352"/>
        <c:scaling>
          <c:orientation val="minMax"/>
        </c:scaling>
        <c:axPos val="l"/>
        <c:tickLblPos val="nextTo"/>
        <c:txPr>
          <a:bodyPr/>
          <a:lstStyle/>
          <a:p>
            <a:pPr>
              <a:defRPr sz="1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637888"/>
        <c:crosses val="autoZero"/>
        <c:auto val="1"/>
        <c:lblAlgn val="ctr"/>
        <c:lblOffset val="100"/>
      </c:catAx>
      <c:valAx>
        <c:axId val="161637888"/>
        <c:scaling>
          <c:orientation val="minMax"/>
        </c:scaling>
        <c:axPos val="b"/>
        <c:majorGridlines/>
        <c:numFmt formatCode="0.0" sourceLinked="1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636352"/>
        <c:crosses val="autoZero"/>
        <c:crossBetween val="between"/>
      </c:valAx>
    </c:plotArea>
    <c:plotVisOnly val="1"/>
    <c:dispBlanksAs val="gap"/>
  </c:chart>
  <c:externalData r:id="rId1"/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9.8659575165601116E-2"/>
          <c:y val="0.1184569873662462"/>
          <c:w val="0.86953612622276888"/>
          <c:h val="0.76298943566801181"/>
        </c:manualLayout>
      </c:layout>
      <c:lineChart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'тек. кредитро.'!$A$31:$A$37</c:f>
              <c:strCache>
                <c:ptCount val="7"/>
                <c:pt idx="0">
                  <c:v>на 01.01.2020 г.</c:v>
                </c:pt>
                <c:pt idx="1">
                  <c:v>на 01.01.2021 г.</c:v>
                </c:pt>
                <c:pt idx="2">
                  <c:v>на 01.01.2022 г.</c:v>
                </c:pt>
                <c:pt idx="3">
                  <c:v>на 01.01.2023 г</c:v>
                </c:pt>
                <c:pt idx="4">
                  <c:v>на 01.01.2024 г. </c:v>
                </c:pt>
                <c:pt idx="5">
                  <c:v>на 01.01.2025 г.</c:v>
                </c:pt>
                <c:pt idx="6">
                  <c:v>на 01.01.2026 г.</c:v>
                </c:pt>
              </c:strCache>
            </c:strRef>
          </c:cat>
          <c:val>
            <c:numRef>
              <c:f>'тек. кредитро.'!$B$31:$B$37</c:f>
              <c:numCache>
                <c:formatCode>0.0</c:formatCode>
                <c:ptCount val="7"/>
                <c:pt idx="0">
                  <c:v>14193.4</c:v>
                </c:pt>
                <c:pt idx="1">
                  <c:v>4503.2</c:v>
                </c:pt>
                <c:pt idx="2">
                  <c:v>926.1</c:v>
                </c:pt>
                <c:pt idx="3">
                  <c:v>1502</c:v>
                </c:pt>
                <c:pt idx="4">
                  <c:v>3669.8</c:v>
                </c:pt>
                <c:pt idx="5">
                  <c:v>3186.1</c:v>
                </c:pt>
                <c:pt idx="6" formatCode="General">
                  <c:v>1289.3</c:v>
                </c:pt>
              </c:numCache>
            </c:numRef>
          </c:val>
        </c:ser>
        <c:marker val="1"/>
        <c:axId val="161670272"/>
        <c:axId val="161671808"/>
      </c:lineChart>
      <c:catAx>
        <c:axId val="161670272"/>
        <c:scaling>
          <c:orientation val="minMax"/>
        </c:scaling>
        <c:axPos val="b"/>
        <c:tickLblPos val="nextTo"/>
        <c:crossAx val="161671808"/>
        <c:crosses val="autoZero"/>
        <c:auto val="1"/>
        <c:lblAlgn val="ctr"/>
        <c:lblOffset val="100"/>
      </c:catAx>
      <c:valAx>
        <c:axId val="161671808"/>
        <c:scaling>
          <c:orientation val="minMax"/>
        </c:scaling>
        <c:axPos val="l"/>
        <c:majorGridlines/>
        <c:numFmt formatCode="0.0" sourceLinked="1"/>
        <c:tickLblPos val="nextTo"/>
        <c:crossAx val="161670272"/>
        <c:crosses val="autoZero"/>
        <c:crossBetween val="between"/>
      </c:valAx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DD5C0-85C6-4DF7-86F4-C3B3E4A768ED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A57409-C339-4EB0-94B2-85584EE7AECA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Население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149B6605-32F7-4C51-B671-DB074F0EAF4B}" type="parTrans" cxnId="{4E2EFB0A-F06A-4E99-90E5-CCCE11C01232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41FC6F2E-CDB4-4216-A1C2-4DA0FB52A57E}" type="sibTrans" cxnId="{4E2EFB0A-F06A-4E99-90E5-CCCE11C01232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F03B26A9-0128-40EB-B0D1-6118267CC1A3}">
      <dgm:prSet phldrT="[Текст]" custT="1"/>
      <dgm:spPr/>
      <dgm:t>
        <a:bodyPr/>
        <a:lstStyle/>
        <a:p>
          <a:r>
            <a:rPr lang="ru-RU" sz="4000" dirty="0" smtClean="0">
              <a:latin typeface="Times New Roman" pitchFamily="18" charset="0"/>
              <a:cs typeface="Times New Roman" pitchFamily="18" charset="0"/>
            </a:rPr>
            <a:t>22,6 тыс. чел.</a:t>
          </a:r>
          <a:endParaRPr lang="ru-RU" sz="4000" dirty="0">
            <a:latin typeface="Times New Roman" pitchFamily="18" charset="0"/>
            <a:cs typeface="Times New Roman" pitchFamily="18" charset="0"/>
          </a:endParaRPr>
        </a:p>
      </dgm:t>
    </dgm:pt>
    <dgm:pt modelId="{8EF2355C-8978-4D33-A2B7-4F99B23EE5CF}" type="parTrans" cxnId="{F92DC146-7EEE-4680-AAB0-6C11FDB7A0A6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25DDE8BF-8E99-4EB1-B133-F277C9E09E09}" type="sibTrans" cxnId="{F92DC146-7EEE-4680-AAB0-6C11FDB7A0A6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4143ACE9-15EB-4970-BF00-2DA579A81A0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Экономически активное население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4834D718-04FE-4F72-88C8-1B8CCA074E31}" type="parTrans" cxnId="{59106290-6B31-4360-9BDD-93F2EE3E815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9BC32EC6-13B1-4485-A8CF-E03766B97E5C}" type="sibTrans" cxnId="{59106290-6B31-4360-9BDD-93F2EE3E815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FF391295-AD32-4311-8486-B2BB54A8A5EA}">
      <dgm:prSet phldrT="[Текст]" custT="1"/>
      <dgm:spPr/>
      <dgm:t>
        <a:bodyPr/>
        <a:lstStyle/>
        <a:p>
          <a:r>
            <a:rPr lang="ru-RU" sz="3200" dirty="0" smtClean="0">
              <a:latin typeface="Times New Roman" pitchFamily="18" charset="0"/>
              <a:cs typeface="Times New Roman" pitchFamily="18" charset="0"/>
            </a:rPr>
            <a:t>11,4 тыс. чел.         (АППГ – 11,4 тыс. чел.)</a:t>
          </a:r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05D221F-1415-40E0-8369-227D99371FFF}" type="parTrans" cxnId="{1F38E717-F733-4612-A6BC-03903385169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C998EAF7-2849-4C2E-B9F1-A7E75345C18B}" type="sibTrans" cxnId="{1F38E717-F733-4612-A6BC-03903385169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3494298A-E9C6-4CDA-914B-A3788B908507}" type="pres">
      <dgm:prSet presAssocID="{3B8DD5C0-85C6-4DF7-86F4-C3B3E4A768E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614029-1DA0-4CD3-9653-C367D605D217}" type="pres">
      <dgm:prSet presAssocID="{CCA57409-C339-4EB0-94B2-85584EE7AECA}" presName="linNode" presStyleCnt="0"/>
      <dgm:spPr/>
    </dgm:pt>
    <dgm:pt modelId="{351FC52A-D136-48FA-822B-25EC816AE70E}" type="pres">
      <dgm:prSet presAssocID="{CCA57409-C339-4EB0-94B2-85584EE7AECA}" presName="parentShp" presStyleLbl="node1" presStyleIdx="0" presStyleCnt="2" custScaleY="76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B063B2-58ED-4E4C-B8AC-984A1CCEB64A}" type="pres">
      <dgm:prSet presAssocID="{CCA57409-C339-4EB0-94B2-85584EE7AECA}" presName="childShp" presStyleLbl="bgAccFollowNode1" presStyleIdx="0" presStyleCnt="2" custScaleY="76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7C4A-B50E-446F-8506-678825037DE6}" type="pres">
      <dgm:prSet presAssocID="{41FC6F2E-CDB4-4216-A1C2-4DA0FB52A57E}" presName="spacing" presStyleCnt="0"/>
      <dgm:spPr/>
    </dgm:pt>
    <dgm:pt modelId="{7616E649-A662-414C-96D6-2356DB07EE97}" type="pres">
      <dgm:prSet presAssocID="{4143ACE9-15EB-4970-BF00-2DA579A81A09}" presName="linNode" presStyleCnt="0"/>
      <dgm:spPr/>
    </dgm:pt>
    <dgm:pt modelId="{F26996F3-58D6-48CD-BD56-88BE42E21C2D}" type="pres">
      <dgm:prSet presAssocID="{4143ACE9-15EB-4970-BF00-2DA579A81A0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50B8-001D-4AE6-ADE3-C0F44005749F}" type="pres">
      <dgm:prSet presAssocID="{4143ACE9-15EB-4970-BF00-2DA579A81A09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D28CE7-117C-4228-AFAB-C009C5639E5B}" type="presOf" srcId="{4143ACE9-15EB-4970-BF00-2DA579A81A09}" destId="{F26996F3-58D6-48CD-BD56-88BE42E21C2D}" srcOrd="0" destOrd="0" presId="urn:microsoft.com/office/officeart/2005/8/layout/vList6"/>
    <dgm:cxn modelId="{F92DC146-7EEE-4680-AAB0-6C11FDB7A0A6}" srcId="{CCA57409-C339-4EB0-94B2-85584EE7AECA}" destId="{F03B26A9-0128-40EB-B0D1-6118267CC1A3}" srcOrd="0" destOrd="0" parTransId="{8EF2355C-8978-4D33-A2B7-4F99B23EE5CF}" sibTransId="{25DDE8BF-8E99-4EB1-B133-F277C9E09E09}"/>
    <dgm:cxn modelId="{4A05429F-06B1-4EE5-B3D3-11C69FCC7851}" type="presOf" srcId="{CCA57409-C339-4EB0-94B2-85584EE7AECA}" destId="{351FC52A-D136-48FA-822B-25EC816AE70E}" srcOrd="0" destOrd="0" presId="urn:microsoft.com/office/officeart/2005/8/layout/vList6"/>
    <dgm:cxn modelId="{3E18F2B1-EBE8-417D-B0B6-36CB10FA1EE1}" type="presOf" srcId="{3B8DD5C0-85C6-4DF7-86F4-C3B3E4A768ED}" destId="{3494298A-E9C6-4CDA-914B-A3788B908507}" srcOrd="0" destOrd="0" presId="urn:microsoft.com/office/officeart/2005/8/layout/vList6"/>
    <dgm:cxn modelId="{1F38E717-F733-4612-A6BC-03903385169F}" srcId="{4143ACE9-15EB-4970-BF00-2DA579A81A09}" destId="{FF391295-AD32-4311-8486-B2BB54A8A5EA}" srcOrd="0" destOrd="0" parTransId="{405D221F-1415-40E0-8369-227D99371FFF}" sibTransId="{C998EAF7-2849-4C2E-B9F1-A7E75345C18B}"/>
    <dgm:cxn modelId="{9DB4D3D5-BD3D-4DCB-A41B-5D4444465430}" type="presOf" srcId="{FF391295-AD32-4311-8486-B2BB54A8A5EA}" destId="{645E50B8-001D-4AE6-ADE3-C0F44005749F}" srcOrd="0" destOrd="0" presId="urn:microsoft.com/office/officeart/2005/8/layout/vList6"/>
    <dgm:cxn modelId="{4E2EFB0A-F06A-4E99-90E5-CCCE11C01232}" srcId="{3B8DD5C0-85C6-4DF7-86F4-C3B3E4A768ED}" destId="{CCA57409-C339-4EB0-94B2-85584EE7AECA}" srcOrd="0" destOrd="0" parTransId="{149B6605-32F7-4C51-B671-DB074F0EAF4B}" sibTransId="{41FC6F2E-CDB4-4216-A1C2-4DA0FB52A57E}"/>
    <dgm:cxn modelId="{59106290-6B31-4360-9BDD-93F2EE3E8153}" srcId="{3B8DD5C0-85C6-4DF7-86F4-C3B3E4A768ED}" destId="{4143ACE9-15EB-4970-BF00-2DA579A81A09}" srcOrd="1" destOrd="0" parTransId="{4834D718-04FE-4F72-88C8-1B8CCA074E31}" sibTransId="{9BC32EC6-13B1-4485-A8CF-E03766B97E5C}"/>
    <dgm:cxn modelId="{B18BEFDD-A53F-449E-B8A2-A990670EFC3F}" type="presOf" srcId="{F03B26A9-0128-40EB-B0D1-6118267CC1A3}" destId="{8EB063B2-58ED-4E4C-B8AC-984A1CCEB64A}" srcOrd="0" destOrd="0" presId="urn:microsoft.com/office/officeart/2005/8/layout/vList6"/>
    <dgm:cxn modelId="{38D1130A-546B-4C94-AFB9-F910833037CE}" type="presParOf" srcId="{3494298A-E9C6-4CDA-914B-A3788B908507}" destId="{0C614029-1DA0-4CD3-9653-C367D605D217}" srcOrd="0" destOrd="0" presId="urn:microsoft.com/office/officeart/2005/8/layout/vList6"/>
    <dgm:cxn modelId="{396AF069-8911-4238-8EE6-2C9BE7298111}" type="presParOf" srcId="{0C614029-1DA0-4CD3-9653-C367D605D217}" destId="{351FC52A-D136-48FA-822B-25EC816AE70E}" srcOrd="0" destOrd="0" presId="urn:microsoft.com/office/officeart/2005/8/layout/vList6"/>
    <dgm:cxn modelId="{41073637-E437-4618-8ED8-972E1D632187}" type="presParOf" srcId="{0C614029-1DA0-4CD3-9653-C367D605D217}" destId="{8EB063B2-58ED-4E4C-B8AC-984A1CCEB64A}" srcOrd="1" destOrd="0" presId="urn:microsoft.com/office/officeart/2005/8/layout/vList6"/>
    <dgm:cxn modelId="{ED61F6D1-9EBE-4565-AD29-113BCE767671}" type="presParOf" srcId="{3494298A-E9C6-4CDA-914B-A3788B908507}" destId="{447E7C4A-B50E-446F-8506-678825037DE6}" srcOrd="1" destOrd="0" presId="urn:microsoft.com/office/officeart/2005/8/layout/vList6"/>
    <dgm:cxn modelId="{4CF9B7A2-8382-4E2D-B9B5-75ACAA070E5A}" type="presParOf" srcId="{3494298A-E9C6-4CDA-914B-A3788B908507}" destId="{7616E649-A662-414C-96D6-2356DB07EE97}" srcOrd="2" destOrd="0" presId="urn:microsoft.com/office/officeart/2005/8/layout/vList6"/>
    <dgm:cxn modelId="{D5774B27-7C86-42C7-A322-295634F67106}" type="presParOf" srcId="{7616E649-A662-414C-96D6-2356DB07EE97}" destId="{F26996F3-58D6-48CD-BD56-88BE42E21C2D}" srcOrd="0" destOrd="0" presId="urn:microsoft.com/office/officeart/2005/8/layout/vList6"/>
    <dgm:cxn modelId="{B6F64215-6634-42A8-B22B-4E8165FFE5B7}" type="presParOf" srcId="{7616E649-A662-414C-96D6-2356DB07EE97}" destId="{645E50B8-001D-4AE6-ADE3-C0F44005749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56F4C-7093-4FFD-84A2-E971CB55474E}" type="doc">
      <dgm:prSet loTypeId="urn:microsoft.com/office/officeart/2005/8/layout/hierarchy3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DF6B148-DA74-4682-ABCB-B36D6EC6F1A4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9B7C92-DC94-43FD-96B2-088BCCA75874}" type="par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228AF1E-9C5F-45F7-B0EC-FACD71A81B9F}" type="sib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DE5DEF-B728-456B-BC10-D5BAF50D7515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88A4CD-11AE-44FF-9D69-5BB1A2AFD7D8}" type="par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F67383-B49F-4C59-B64F-1FF2FF7FD0D2}" type="sib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5BCDA3-1D9A-4EF5-A8E6-E6ADAAFFC166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E9E5D6-1F69-4E51-97CB-02411102011F}" type="par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0B117B-A162-4A89-B9C1-8B7C1A208276}" type="sib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B9B1CB4-037E-439A-96CE-CD7DF0BCBFD0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8E4F0-2815-4D25-B052-38AE62DA8602}" type="par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F2754A3-8B49-4BAD-B88D-3ECA5B6F472D}" type="sib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02BB30-C693-4997-96C0-06BD213F086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88BE96-D871-46AA-B77E-4ABD4F51FB4A}" type="par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0F4B41-5D06-4887-9F73-33F8C79C8157}" type="sib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42D77A-D182-4BF8-BBC1-AE90DB40DDC7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8586C5-2048-472D-92E1-997216830E87}" type="par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8BE86-C1F7-481C-BDA2-67545F510BBB}" type="sib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E35280-EFC3-43A6-B155-D8AD4B5FD23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DA6EC17-5FC5-4757-9340-CFD69F846F3C}" type="par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848A52-C25F-4C78-B6B4-6BDA27F6403B}" type="sib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485B24-0F87-45CB-8528-6E8EEB2648DB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z="3200" b="0" dirty="0" smtClean="0">
              <a:latin typeface="Times New Roman" pitchFamily="18" charset="0"/>
              <a:cs typeface="Times New Roman" pitchFamily="18" charset="0"/>
            </a:rPr>
            <a:t>100%</a:t>
          </a:r>
        </a:p>
      </dgm:t>
    </dgm:pt>
    <dgm:pt modelId="{4FEA07E7-3B63-4FED-86F3-843C5A39F366}" type="parTrans" cxnId="{280C4AE1-46CC-4B91-9E45-8F999147864E}">
      <dgm:prSet/>
      <dgm:spPr/>
      <dgm:t>
        <a:bodyPr/>
        <a:lstStyle/>
        <a:p>
          <a:endParaRPr lang="ru-RU"/>
        </a:p>
      </dgm:t>
    </dgm:pt>
    <dgm:pt modelId="{C8F35074-D857-4ABB-BEB2-57F512D917A3}" type="sibTrans" cxnId="{280C4AE1-46CC-4B91-9E45-8F999147864E}">
      <dgm:prSet/>
      <dgm:spPr/>
      <dgm:t>
        <a:bodyPr/>
        <a:lstStyle/>
        <a:p>
          <a:endParaRPr lang="ru-RU"/>
        </a:p>
      </dgm:t>
    </dgm:pt>
    <dgm:pt modelId="{90483522-AC54-474D-AB1D-1F8D3E669D42}" type="pres">
      <dgm:prSet presAssocID="{3A056F4C-7093-4FFD-84A2-E971CB5547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A4A876-2AB8-487D-91D4-2E8D73637987}" type="pres">
      <dgm:prSet presAssocID="{ADF6B148-DA74-4682-ABCB-B36D6EC6F1A4}" presName="root" presStyleCnt="0"/>
      <dgm:spPr/>
      <dgm:t>
        <a:bodyPr/>
        <a:lstStyle/>
        <a:p>
          <a:endParaRPr lang="ru-RU"/>
        </a:p>
      </dgm:t>
    </dgm:pt>
    <dgm:pt modelId="{7FB7FD65-DC0D-4491-AF85-781B09833B97}" type="pres">
      <dgm:prSet presAssocID="{ADF6B148-DA74-4682-ABCB-B36D6EC6F1A4}" presName="rootComposite" presStyleCnt="0"/>
      <dgm:spPr/>
      <dgm:t>
        <a:bodyPr/>
        <a:lstStyle/>
        <a:p>
          <a:endParaRPr lang="ru-RU"/>
        </a:p>
      </dgm:t>
    </dgm:pt>
    <dgm:pt modelId="{8A54FE03-406C-43DE-933F-F6C47AEFC32D}" type="pres">
      <dgm:prSet presAssocID="{ADF6B148-DA74-4682-ABCB-B36D6EC6F1A4}" presName="rootText" presStyleLbl="node1" presStyleIdx="0" presStyleCnt="4" custScaleY="172320" custLinFactY="-27786" custLinFactNeighborX="3194" custLinFactNeighborY="-100000"/>
      <dgm:spPr/>
      <dgm:t>
        <a:bodyPr/>
        <a:lstStyle/>
        <a:p>
          <a:endParaRPr lang="ru-RU"/>
        </a:p>
      </dgm:t>
    </dgm:pt>
    <dgm:pt modelId="{974FF4DE-A3D6-43DF-BFB5-AE1FC3A41689}" type="pres">
      <dgm:prSet presAssocID="{ADF6B148-DA74-4682-ABCB-B36D6EC6F1A4}" presName="rootConnector" presStyleLbl="node1" presStyleIdx="0" presStyleCnt="4"/>
      <dgm:spPr/>
      <dgm:t>
        <a:bodyPr/>
        <a:lstStyle/>
        <a:p>
          <a:endParaRPr lang="ru-RU"/>
        </a:p>
      </dgm:t>
    </dgm:pt>
    <dgm:pt modelId="{C12C3564-26FA-483E-8C9E-324F7531039C}" type="pres">
      <dgm:prSet presAssocID="{ADF6B148-DA74-4682-ABCB-B36D6EC6F1A4}" presName="childShape" presStyleCnt="0"/>
      <dgm:spPr/>
      <dgm:t>
        <a:bodyPr/>
        <a:lstStyle/>
        <a:p>
          <a:endParaRPr lang="ru-RU"/>
        </a:p>
      </dgm:t>
    </dgm:pt>
    <dgm:pt modelId="{EAD16C5C-6615-400C-80F3-9ABEC45DA82F}" type="pres">
      <dgm:prSet presAssocID="{4FEA07E7-3B63-4FED-86F3-843C5A39F366}" presName="Name13" presStyleLbl="parChTrans1D2" presStyleIdx="0" presStyleCnt="4"/>
      <dgm:spPr/>
      <dgm:t>
        <a:bodyPr/>
        <a:lstStyle/>
        <a:p>
          <a:endParaRPr lang="ru-RU"/>
        </a:p>
      </dgm:t>
    </dgm:pt>
    <dgm:pt modelId="{F73990EF-3C86-4031-AA8F-E2AAB94C5AF4}" type="pres">
      <dgm:prSet presAssocID="{0C485B24-0F87-45CB-8528-6E8EEB2648DB}" presName="childText" presStyleLbl="bgAcc1" presStyleIdx="0" presStyleCnt="4" custScaleX="104425" custScaleY="227842" custLinFactY="23332" custLinFactNeighborX="510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03BD2-C574-465D-B77D-CE6605CABB0B}" type="pres">
      <dgm:prSet presAssocID="{F7DE5DEF-B728-456B-BC10-D5BAF50D7515}" presName="root" presStyleCnt="0"/>
      <dgm:spPr/>
      <dgm:t>
        <a:bodyPr/>
        <a:lstStyle/>
        <a:p>
          <a:endParaRPr lang="ru-RU"/>
        </a:p>
      </dgm:t>
    </dgm:pt>
    <dgm:pt modelId="{F0B1DB60-A6E7-4011-97D0-2A78B383B1D8}" type="pres">
      <dgm:prSet presAssocID="{F7DE5DEF-B728-456B-BC10-D5BAF50D7515}" presName="rootComposite" presStyleCnt="0"/>
      <dgm:spPr/>
      <dgm:t>
        <a:bodyPr/>
        <a:lstStyle/>
        <a:p>
          <a:endParaRPr lang="ru-RU"/>
        </a:p>
      </dgm:t>
    </dgm:pt>
    <dgm:pt modelId="{4DC52CDA-66DC-4C5A-9687-C87C8999915F}" type="pres">
      <dgm:prSet presAssocID="{F7DE5DEF-B728-456B-BC10-D5BAF50D7515}" presName="rootText" presStyleLbl="node1" presStyleIdx="1" presStyleCnt="4" custScaleX="107887" custScaleY="162649" custLinFactY="-23956" custLinFactNeighborX="-1342" custLinFactNeighborY="-100000"/>
      <dgm:spPr/>
      <dgm:t>
        <a:bodyPr/>
        <a:lstStyle/>
        <a:p>
          <a:endParaRPr lang="ru-RU"/>
        </a:p>
      </dgm:t>
    </dgm:pt>
    <dgm:pt modelId="{1B986E60-8EDC-4781-A646-690912425524}" type="pres">
      <dgm:prSet presAssocID="{F7DE5DEF-B728-456B-BC10-D5BAF50D7515}" presName="rootConnector" presStyleLbl="node1" presStyleIdx="1" presStyleCnt="4"/>
      <dgm:spPr/>
      <dgm:t>
        <a:bodyPr/>
        <a:lstStyle/>
        <a:p>
          <a:endParaRPr lang="ru-RU"/>
        </a:p>
      </dgm:t>
    </dgm:pt>
    <dgm:pt modelId="{7B745342-C558-44C7-B109-3F51F28E96BB}" type="pres">
      <dgm:prSet presAssocID="{F7DE5DEF-B728-456B-BC10-D5BAF50D7515}" presName="childShape" presStyleCnt="0"/>
      <dgm:spPr/>
      <dgm:t>
        <a:bodyPr/>
        <a:lstStyle/>
        <a:p>
          <a:endParaRPr lang="ru-RU"/>
        </a:p>
      </dgm:t>
    </dgm:pt>
    <dgm:pt modelId="{113FA774-B64C-4031-A7BF-F5CF41B5CED0}" type="pres">
      <dgm:prSet presAssocID="{74E9E5D6-1F69-4E51-97CB-02411102011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7BF5076-91ED-4B38-9185-EBAFF7A5B224}" type="pres">
      <dgm:prSet presAssocID="{315BCDA3-1D9A-4EF5-A8E6-E6ADAAFFC166}" presName="childText" presStyleLbl="bgAcc1" presStyleIdx="1" presStyleCnt="4" custScaleX="98502" custScaleY="135770" custLinFactNeighborX="1526" custLinFactNeighborY="-89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4F87F-DAFF-41AA-B842-DDF2B0F97245}" type="pres">
      <dgm:prSet presAssocID="{4B9B1CB4-037E-439A-96CE-CD7DF0BCBFD0}" presName="root" presStyleCnt="0"/>
      <dgm:spPr/>
      <dgm:t>
        <a:bodyPr/>
        <a:lstStyle/>
        <a:p>
          <a:endParaRPr lang="ru-RU"/>
        </a:p>
      </dgm:t>
    </dgm:pt>
    <dgm:pt modelId="{A5EC0CD2-0149-4D1F-BD7D-4F895D6C9158}" type="pres">
      <dgm:prSet presAssocID="{4B9B1CB4-037E-439A-96CE-CD7DF0BCBFD0}" presName="rootComposite" presStyleCnt="0"/>
      <dgm:spPr/>
      <dgm:t>
        <a:bodyPr/>
        <a:lstStyle/>
        <a:p>
          <a:endParaRPr lang="ru-RU"/>
        </a:p>
      </dgm:t>
    </dgm:pt>
    <dgm:pt modelId="{4BBE0D55-03B4-46CA-962C-56C412A8CB06}" type="pres">
      <dgm:prSet presAssocID="{4B9B1CB4-037E-439A-96CE-CD7DF0BCBFD0}" presName="rootText" presStyleLbl="node1" presStyleIdx="2" presStyleCnt="4" custScaleY="157584" custLinFactY="-20701" custLinFactNeighborX="-1952" custLinFactNeighborY="-100000"/>
      <dgm:spPr/>
      <dgm:t>
        <a:bodyPr/>
        <a:lstStyle/>
        <a:p>
          <a:endParaRPr lang="ru-RU"/>
        </a:p>
      </dgm:t>
    </dgm:pt>
    <dgm:pt modelId="{E625C441-1E34-43AD-8E9D-A7D82689D092}" type="pres">
      <dgm:prSet presAssocID="{4B9B1CB4-037E-439A-96CE-CD7DF0BCBFD0}" presName="rootConnector" presStyleLbl="node1" presStyleIdx="2" presStyleCnt="4"/>
      <dgm:spPr/>
      <dgm:t>
        <a:bodyPr/>
        <a:lstStyle/>
        <a:p>
          <a:endParaRPr lang="ru-RU"/>
        </a:p>
      </dgm:t>
    </dgm:pt>
    <dgm:pt modelId="{A6B4079D-CA64-4CCD-9F4D-61EAB0738BD7}" type="pres">
      <dgm:prSet presAssocID="{4B9B1CB4-037E-439A-96CE-CD7DF0BCBFD0}" presName="childShape" presStyleCnt="0"/>
      <dgm:spPr/>
      <dgm:t>
        <a:bodyPr/>
        <a:lstStyle/>
        <a:p>
          <a:endParaRPr lang="ru-RU"/>
        </a:p>
      </dgm:t>
    </dgm:pt>
    <dgm:pt modelId="{1C64AB5A-D3AE-4C8F-85CE-7A4DFEBB43A9}" type="pres">
      <dgm:prSet presAssocID="{4688BE96-D871-46AA-B77E-4ABD4F51FB4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12839FB0-770D-4CC6-BECE-55D15124FF40}" type="pres">
      <dgm:prSet presAssocID="{7B02BB30-C693-4997-96C0-06BD213F086F}" presName="childText" presStyleLbl="bgAcc1" presStyleIdx="2" presStyleCnt="4" custScaleX="105647" custScaleY="231850" custLinFactY="100000" custLinFactNeighborX="9895" custLinFactNeighborY="140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76FD-D99F-4813-9E66-B9DFA72675D3}" type="pres">
      <dgm:prSet presAssocID="{8042D77A-D182-4BF8-BBC1-AE90DB40DDC7}" presName="root" presStyleCnt="0"/>
      <dgm:spPr/>
      <dgm:t>
        <a:bodyPr/>
        <a:lstStyle/>
        <a:p>
          <a:endParaRPr lang="ru-RU"/>
        </a:p>
      </dgm:t>
    </dgm:pt>
    <dgm:pt modelId="{58A10695-77DD-4A59-B1C0-7D51C49F1DBF}" type="pres">
      <dgm:prSet presAssocID="{8042D77A-D182-4BF8-BBC1-AE90DB40DDC7}" presName="rootComposite" presStyleCnt="0"/>
      <dgm:spPr/>
      <dgm:t>
        <a:bodyPr/>
        <a:lstStyle/>
        <a:p>
          <a:endParaRPr lang="ru-RU"/>
        </a:p>
      </dgm:t>
    </dgm:pt>
    <dgm:pt modelId="{5F772CB0-6E7E-42DD-9F33-40D88509AB46}" type="pres">
      <dgm:prSet presAssocID="{8042D77A-D182-4BF8-BBC1-AE90DB40DDC7}" presName="rootText" presStyleLbl="node1" presStyleIdx="3" presStyleCnt="4" custScaleY="159397" custLinFactY="-20701" custLinFactNeighborX="-1368" custLinFactNeighborY="-100000"/>
      <dgm:spPr/>
      <dgm:t>
        <a:bodyPr/>
        <a:lstStyle/>
        <a:p>
          <a:endParaRPr lang="ru-RU"/>
        </a:p>
      </dgm:t>
    </dgm:pt>
    <dgm:pt modelId="{6E3383D2-9875-45D4-AA81-090FEEEA67D1}" type="pres">
      <dgm:prSet presAssocID="{8042D77A-D182-4BF8-BBC1-AE90DB40DDC7}" presName="rootConnector" presStyleLbl="node1" presStyleIdx="3" presStyleCnt="4"/>
      <dgm:spPr/>
      <dgm:t>
        <a:bodyPr/>
        <a:lstStyle/>
        <a:p>
          <a:endParaRPr lang="ru-RU"/>
        </a:p>
      </dgm:t>
    </dgm:pt>
    <dgm:pt modelId="{6191E07C-BA10-461C-BDD8-D8C52ED2D374}" type="pres">
      <dgm:prSet presAssocID="{8042D77A-D182-4BF8-BBC1-AE90DB40DDC7}" presName="childShape" presStyleCnt="0"/>
      <dgm:spPr/>
      <dgm:t>
        <a:bodyPr/>
        <a:lstStyle/>
        <a:p>
          <a:endParaRPr lang="ru-RU"/>
        </a:p>
      </dgm:t>
    </dgm:pt>
    <dgm:pt modelId="{A1594818-D40B-4A36-82EE-70C49E12070D}" type="pres">
      <dgm:prSet presAssocID="{BDA6EC17-5FC5-4757-9340-CFD69F846F3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7A255654-0DA6-4E96-B74D-C831FDE115F9}" type="pres">
      <dgm:prSet presAssocID="{21E35280-EFC3-43A6-B155-D8AD4B5FD23F}" presName="childText" presStyleLbl="bgAcc1" presStyleIdx="3" presStyleCnt="4" custScaleY="234719" custLinFactY="100000" custLinFactNeighborX="-4653" custLinFactNeighborY="128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FFE938-974B-40B9-A0CA-8C79044D1CB9}" srcId="{3A056F4C-7093-4FFD-84A2-E971CB55474E}" destId="{F7DE5DEF-B728-456B-BC10-D5BAF50D7515}" srcOrd="1" destOrd="0" parTransId="{3988A4CD-11AE-44FF-9D69-5BB1A2AFD7D8}" sibTransId="{86F67383-B49F-4C59-B64F-1FF2FF7FD0D2}"/>
    <dgm:cxn modelId="{89A77662-9FAF-428A-843B-C1D1137F8F58}" type="presOf" srcId="{4FEA07E7-3B63-4FED-86F3-843C5A39F366}" destId="{EAD16C5C-6615-400C-80F3-9ABEC45DA82F}" srcOrd="0" destOrd="0" presId="urn:microsoft.com/office/officeart/2005/8/layout/hierarchy3"/>
    <dgm:cxn modelId="{386F6794-DE4C-4D78-91F0-97A7E7ECE873}" srcId="{F7DE5DEF-B728-456B-BC10-D5BAF50D7515}" destId="{315BCDA3-1D9A-4EF5-A8E6-E6ADAAFFC166}" srcOrd="0" destOrd="0" parTransId="{74E9E5D6-1F69-4E51-97CB-02411102011F}" sibTransId="{300B117B-A162-4A89-B9C1-8B7C1A208276}"/>
    <dgm:cxn modelId="{1893C983-FDC5-41B2-9C03-519CC121CFB8}" type="presOf" srcId="{F7DE5DEF-B728-456B-BC10-D5BAF50D7515}" destId="{1B986E60-8EDC-4781-A646-690912425524}" srcOrd="1" destOrd="0" presId="urn:microsoft.com/office/officeart/2005/8/layout/hierarchy3"/>
    <dgm:cxn modelId="{013FDE89-E615-4B5A-9FAC-29EA17395751}" type="presOf" srcId="{ADF6B148-DA74-4682-ABCB-B36D6EC6F1A4}" destId="{8A54FE03-406C-43DE-933F-F6C47AEFC32D}" srcOrd="0" destOrd="0" presId="urn:microsoft.com/office/officeart/2005/8/layout/hierarchy3"/>
    <dgm:cxn modelId="{628ABEBC-F4BC-47DF-8C64-716431253C85}" type="presOf" srcId="{F7DE5DEF-B728-456B-BC10-D5BAF50D7515}" destId="{4DC52CDA-66DC-4C5A-9687-C87C8999915F}" srcOrd="0" destOrd="0" presId="urn:microsoft.com/office/officeart/2005/8/layout/hierarchy3"/>
    <dgm:cxn modelId="{6A85859E-255A-447E-B7A3-3EB1F80416E1}" type="presOf" srcId="{8042D77A-D182-4BF8-BBC1-AE90DB40DDC7}" destId="{5F772CB0-6E7E-42DD-9F33-40D88509AB46}" srcOrd="0" destOrd="0" presId="urn:microsoft.com/office/officeart/2005/8/layout/hierarchy3"/>
    <dgm:cxn modelId="{39B5FD26-E8D0-4216-BF34-84E8D696CD5D}" type="presOf" srcId="{4B9B1CB4-037E-439A-96CE-CD7DF0BCBFD0}" destId="{4BBE0D55-03B4-46CA-962C-56C412A8CB06}" srcOrd="0" destOrd="0" presId="urn:microsoft.com/office/officeart/2005/8/layout/hierarchy3"/>
    <dgm:cxn modelId="{27E19339-3378-472F-AC38-07DBF4B7D7E8}" type="presOf" srcId="{21E35280-EFC3-43A6-B155-D8AD4B5FD23F}" destId="{7A255654-0DA6-4E96-B74D-C831FDE115F9}" srcOrd="0" destOrd="0" presId="urn:microsoft.com/office/officeart/2005/8/layout/hierarchy3"/>
    <dgm:cxn modelId="{F02D694E-DFC6-44FE-A28A-826A70E90CB6}" type="presOf" srcId="{4B9B1CB4-037E-439A-96CE-CD7DF0BCBFD0}" destId="{E625C441-1E34-43AD-8E9D-A7D82689D092}" srcOrd="1" destOrd="0" presId="urn:microsoft.com/office/officeart/2005/8/layout/hierarchy3"/>
    <dgm:cxn modelId="{129D5646-EA25-4290-8AF2-10D2CF9DCDDB}" type="presOf" srcId="{74E9E5D6-1F69-4E51-97CB-02411102011F}" destId="{113FA774-B64C-4031-A7BF-F5CF41B5CED0}" srcOrd="0" destOrd="0" presId="urn:microsoft.com/office/officeart/2005/8/layout/hierarchy3"/>
    <dgm:cxn modelId="{8C4A5397-BB08-49B3-940D-0929E2FD49B7}" type="presOf" srcId="{ADF6B148-DA74-4682-ABCB-B36D6EC6F1A4}" destId="{974FF4DE-A3D6-43DF-BFB5-AE1FC3A41689}" srcOrd="1" destOrd="0" presId="urn:microsoft.com/office/officeart/2005/8/layout/hierarchy3"/>
    <dgm:cxn modelId="{92A3D90B-6847-4B14-8E23-15C2E7E98185}" type="presOf" srcId="{315BCDA3-1D9A-4EF5-A8E6-E6ADAAFFC166}" destId="{07BF5076-91ED-4B38-9185-EBAFF7A5B224}" srcOrd="0" destOrd="0" presId="urn:microsoft.com/office/officeart/2005/8/layout/hierarchy3"/>
    <dgm:cxn modelId="{DDA97710-0161-4972-A0FC-723F862CE807}" type="presOf" srcId="{3A056F4C-7093-4FFD-84A2-E971CB55474E}" destId="{90483522-AC54-474D-AB1D-1F8D3E669D42}" srcOrd="0" destOrd="0" presId="urn:microsoft.com/office/officeart/2005/8/layout/hierarchy3"/>
    <dgm:cxn modelId="{BF09A0B2-1524-4F1D-B409-B98158FA02B8}" srcId="{4B9B1CB4-037E-439A-96CE-CD7DF0BCBFD0}" destId="{7B02BB30-C693-4997-96C0-06BD213F086F}" srcOrd="0" destOrd="0" parTransId="{4688BE96-D871-46AA-B77E-4ABD4F51FB4A}" sibTransId="{A10F4B41-5D06-4887-9F73-33F8C79C8157}"/>
    <dgm:cxn modelId="{9817EBE4-2597-407B-8E75-322CC3A75D82}" srcId="{3A056F4C-7093-4FFD-84A2-E971CB55474E}" destId="{ADF6B148-DA74-4682-ABCB-B36D6EC6F1A4}" srcOrd="0" destOrd="0" parTransId="{279B7C92-DC94-43FD-96B2-088BCCA75874}" sibTransId="{4228AF1E-9C5F-45F7-B0EC-FACD71A81B9F}"/>
    <dgm:cxn modelId="{B2B9E2BE-C025-49EE-A505-50D968FB1DCF}" srcId="{3A056F4C-7093-4FFD-84A2-E971CB55474E}" destId="{4B9B1CB4-037E-439A-96CE-CD7DF0BCBFD0}" srcOrd="2" destOrd="0" parTransId="{F978E4F0-2815-4D25-B052-38AE62DA8602}" sibTransId="{0F2754A3-8B49-4BAD-B88D-3ECA5B6F472D}"/>
    <dgm:cxn modelId="{722ADC66-ABF7-493D-833E-9F48AD1FAA22}" type="presOf" srcId="{0C485B24-0F87-45CB-8528-6E8EEB2648DB}" destId="{F73990EF-3C86-4031-AA8F-E2AAB94C5AF4}" srcOrd="0" destOrd="0" presId="urn:microsoft.com/office/officeart/2005/8/layout/hierarchy3"/>
    <dgm:cxn modelId="{65E6C17C-AF69-498B-8289-D9D125868644}" srcId="{8042D77A-D182-4BF8-BBC1-AE90DB40DDC7}" destId="{21E35280-EFC3-43A6-B155-D8AD4B5FD23F}" srcOrd="0" destOrd="0" parTransId="{BDA6EC17-5FC5-4757-9340-CFD69F846F3C}" sibTransId="{95848A52-C25F-4C78-B6B4-6BDA27F6403B}"/>
    <dgm:cxn modelId="{8CB66CBF-04C2-40E7-8F39-21AC2FC66811}" type="presOf" srcId="{8042D77A-D182-4BF8-BBC1-AE90DB40DDC7}" destId="{6E3383D2-9875-45D4-AA81-090FEEEA67D1}" srcOrd="1" destOrd="0" presId="urn:microsoft.com/office/officeart/2005/8/layout/hierarchy3"/>
    <dgm:cxn modelId="{4AA2BE0D-85EA-4CE5-898A-C4DA7DD8FA0D}" type="presOf" srcId="{7B02BB30-C693-4997-96C0-06BD213F086F}" destId="{12839FB0-770D-4CC6-BECE-55D15124FF40}" srcOrd="0" destOrd="0" presId="urn:microsoft.com/office/officeart/2005/8/layout/hierarchy3"/>
    <dgm:cxn modelId="{B305ECE0-B0F6-440A-896B-0BCD697457C6}" srcId="{3A056F4C-7093-4FFD-84A2-E971CB55474E}" destId="{8042D77A-D182-4BF8-BBC1-AE90DB40DDC7}" srcOrd="3" destOrd="0" parTransId="{CC8586C5-2048-472D-92E1-997216830E87}" sibTransId="{0228BE86-C1F7-481C-BDA2-67545F510BBB}"/>
    <dgm:cxn modelId="{2BAD3E93-D934-492C-83E5-AF8F48A1D138}" type="presOf" srcId="{4688BE96-D871-46AA-B77E-4ABD4F51FB4A}" destId="{1C64AB5A-D3AE-4C8F-85CE-7A4DFEBB43A9}" srcOrd="0" destOrd="0" presId="urn:microsoft.com/office/officeart/2005/8/layout/hierarchy3"/>
    <dgm:cxn modelId="{DB061A94-FC4E-4F0E-86BA-3484041C4233}" type="presOf" srcId="{BDA6EC17-5FC5-4757-9340-CFD69F846F3C}" destId="{A1594818-D40B-4A36-82EE-70C49E12070D}" srcOrd="0" destOrd="0" presId="urn:microsoft.com/office/officeart/2005/8/layout/hierarchy3"/>
    <dgm:cxn modelId="{280C4AE1-46CC-4B91-9E45-8F999147864E}" srcId="{ADF6B148-DA74-4682-ABCB-B36D6EC6F1A4}" destId="{0C485B24-0F87-45CB-8528-6E8EEB2648DB}" srcOrd="0" destOrd="0" parTransId="{4FEA07E7-3B63-4FED-86F3-843C5A39F366}" sibTransId="{C8F35074-D857-4ABB-BEB2-57F512D917A3}"/>
    <dgm:cxn modelId="{ADCAA55D-7118-411D-869C-9D9846CF01C7}" type="presParOf" srcId="{90483522-AC54-474D-AB1D-1F8D3E669D42}" destId="{A5A4A876-2AB8-487D-91D4-2E8D73637987}" srcOrd="0" destOrd="0" presId="urn:microsoft.com/office/officeart/2005/8/layout/hierarchy3"/>
    <dgm:cxn modelId="{E763CE03-A14F-4771-99BF-57F1E85B072A}" type="presParOf" srcId="{A5A4A876-2AB8-487D-91D4-2E8D73637987}" destId="{7FB7FD65-DC0D-4491-AF85-781B09833B97}" srcOrd="0" destOrd="0" presId="urn:microsoft.com/office/officeart/2005/8/layout/hierarchy3"/>
    <dgm:cxn modelId="{41ADDAFD-9BFD-4724-88E8-EC60B5E76A36}" type="presParOf" srcId="{7FB7FD65-DC0D-4491-AF85-781B09833B97}" destId="{8A54FE03-406C-43DE-933F-F6C47AEFC32D}" srcOrd="0" destOrd="0" presId="urn:microsoft.com/office/officeart/2005/8/layout/hierarchy3"/>
    <dgm:cxn modelId="{2345D0E3-B4EB-4187-AB0B-2EDC804EC395}" type="presParOf" srcId="{7FB7FD65-DC0D-4491-AF85-781B09833B97}" destId="{974FF4DE-A3D6-43DF-BFB5-AE1FC3A41689}" srcOrd="1" destOrd="0" presId="urn:microsoft.com/office/officeart/2005/8/layout/hierarchy3"/>
    <dgm:cxn modelId="{67C692F0-1212-4D4D-82C4-C2727276BAEA}" type="presParOf" srcId="{A5A4A876-2AB8-487D-91D4-2E8D73637987}" destId="{C12C3564-26FA-483E-8C9E-324F7531039C}" srcOrd="1" destOrd="0" presId="urn:microsoft.com/office/officeart/2005/8/layout/hierarchy3"/>
    <dgm:cxn modelId="{64C85198-F5BB-4317-AB6F-38FF811FD094}" type="presParOf" srcId="{C12C3564-26FA-483E-8C9E-324F7531039C}" destId="{EAD16C5C-6615-400C-80F3-9ABEC45DA82F}" srcOrd="0" destOrd="0" presId="urn:microsoft.com/office/officeart/2005/8/layout/hierarchy3"/>
    <dgm:cxn modelId="{86B24419-1EA5-4141-BD20-5EF7B4CAF45B}" type="presParOf" srcId="{C12C3564-26FA-483E-8C9E-324F7531039C}" destId="{F73990EF-3C86-4031-AA8F-E2AAB94C5AF4}" srcOrd="1" destOrd="0" presId="urn:microsoft.com/office/officeart/2005/8/layout/hierarchy3"/>
    <dgm:cxn modelId="{B8C2C2DF-1095-4EEA-91C3-EDB0947D2557}" type="presParOf" srcId="{90483522-AC54-474D-AB1D-1F8D3E669D42}" destId="{A7103BD2-C574-465D-B77D-CE6605CABB0B}" srcOrd="1" destOrd="0" presId="urn:microsoft.com/office/officeart/2005/8/layout/hierarchy3"/>
    <dgm:cxn modelId="{BD6F79C8-5D3E-423E-AF78-8C8F8916C019}" type="presParOf" srcId="{A7103BD2-C574-465D-B77D-CE6605CABB0B}" destId="{F0B1DB60-A6E7-4011-97D0-2A78B383B1D8}" srcOrd="0" destOrd="0" presId="urn:microsoft.com/office/officeart/2005/8/layout/hierarchy3"/>
    <dgm:cxn modelId="{44E46E5F-BAED-4208-960E-D6D5360DB20F}" type="presParOf" srcId="{F0B1DB60-A6E7-4011-97D0-2A78B383B1D8}" destId="{4DC52CDA-66DC-4C5A-9687-C87C8999915F}" srcOrd="0" destOrd="0" presId="urn:microsoft.com/office/officeart/2005/8/layout/hierarchy3"/>
    <dgm:cxn modelId="{87B9D74B-D18D-43EF-969D-C418403DEFE4}" type="presParOf" srcId="{F0B1DB60-A6E7-4011-97D0-2A78B383B1D8}" destId="{1B986E60-8EDC-4781-A646-690912425524}" srcOrd="1" destOrd="0" presId="urn:microsoft.com/office/officeart/2005/8/layout/hierarchy3"/>
    <dgm:cxn modelId="{575127EB-C999-4296-891F-F37EF1CB30E2}" type="presParOf" srcId="{A7103BD2-C574-465D-B77D-CE6605CABB0B}" destId="{7B745342-C558-44C7-B109-3F51F28E96BB}" srcOrd="1" destOrd="0" presId="urn:microsoft.com/office/officeart/2005/8/layout/hierarchy3"/>
    <dgm:cxn modelId="{C3E02B48-FA99-4228-ADC8-32115795623D}" type="presParOf" srcId="{7B745342-C558-44C7-B109-3F51F28E96BB}" destId="{113FA774-B64C-4031-A7BF-F5CF41B5CED0}" srcOrd="0" destOrd="0" presId="urn:microsoft.com/office/officeart/2005/8/layout/hierarchy3"/>
    <dgm:cxn modelId="{C0DE822B-6988-4143-BBEB-957722F822DD}" type="presParOf" srcId="{7B745342-C558-44C7-B109-3F51F28E96BB}" destId="{07BF5076-91ED-4B38-9185-EBAFF7A5B224}" srcOrd="1" destOrd="0" presId="urn:microsoft.com/office/officeart/2005/8/layout/hierarchy3"/>
    <dgm:cxn modelId="{A60FC8D5-4578-461B-A07B-033582441FE3}" type="presParOf" srcId="{90483522-AC54-474D-AB1D-1F8D3E669D42}" destId="{AB14F87F-DAFF-41AA-B842-DDF2B0F97245}" srcOrd="2" destOrd="0" presId="urn:microsoft.com/office/officeart/2005/8/layout/hierarchy3"/>
    <dgm:cxn modelId="{C47BA5F1-7973-4873-839D-038B53BD03AC}" type="presParOf" srcId="{AB14F87F-DAFF-41AA-B842-DDF2B0F97245}" destId="{A5EC0CD2-0149-4D1F-BD7D-4F895D6C9158}" srcOrd="0" destOrd="0" presId="urn:microsoft.com/office/officeart/2005/8/layout/hierarchy3"/>
    <dgm:cxn modelId="{71A9FCC4-EEC3-4FDB-8596-3C5A78E6A272}" type="presParOf" srcId="{A5EC0CD2-0149-4D1F-BD7D-4F895D6C9158}" destId="{4BBE0D55-03B4-46CA-962C-56C412A8CB06}" srcOrd="0" destOrd="0" presId="urn:microsoft.com/office/officeart/2005/8/layout/hierarchy3"/>
    <dgm:cxn modelId="{F3803879-22F1-4235-BA0E-1A9FC20AB3B4}" type="presParOf" srcId="{A5EC0CD2-0149-4D1F-BD7D-4F895D6C9158}" destId="{E625C441-1E34-43AD-8E9D-A7D82689D092}" srcOrd="1" destOrd="0" presId="urn:microsoft.com/office/officeart/2005/8/layout/hierarchy3"/>
    <dgm:cxn modelId="{B7AF3BED-6E53-433C-A4F1-B4F166A52480}" type="presParOf" srcId="{AB14F87F-DAFF-41AA-B842-DDF2B0F97245}" destId="{A6B4079D-CA64-4CCD-9F4D-61EAB0738BD7}" srcOrd="1" destOrd="0" presId="urn:microsoft.com/office/officeart/2005/8/layout/hierarchy3"/>
    <dgm:cxn modelId="{459BFE5D-6A95-494A-9565-AFD2D4F18A34}" type="presParOf" srcId="{A6B4079D-CA64-4CCD-9F4D-61EAB0738BD7}" destId="{1C64AB5A-D3AE-4C8F-85CE-7A4DFEBB43A9}" srcOrd="0" destOrd="0" presId="urn:microsoft.com/office/officeart/2005/8/layout/hierarchy3"/>
    <dgm:cxn modelId="{327C21A3-C573-415B-BC83-D8264DD2387D}" type="presParOf" srcId="{A6B4079D-CA64-4CCD-9F4D-61EAB0738BD7}" destId="{12839FB0-770D-4CC6-BECE-55D15124FF40}" srcOrd="1" destOrd="0" presId="urn:microsoft.com/office/officeart/2005/8/layout/hierarchy3"/>
    <dgm:cxn modelId="{68D2F738-8763-414F-8C1A-E9FBDA014315}" type="presParOf" srcId="{90483522-AC54-474D-AB1D-1F8D3E669D42}" destId="{C5EC76FD-D99F-4813-9E66-B9DFA72675D3}" srcOrd="3" destOrd="0" presId="urn:microsoft.com/office/officeart/2005/8/layout/hierarchy3"/>
    <dgm:cxn modelId="{A38E9C06-D7D4-4480-9685-26DB47DC614A}" type="presParOf" srcId="{C5EC76FD-D99F-4813-9E66-B9DFA72675D3}" destId="{58A10695-77DD-4A59-B1C0-7D51C49F1DBF}" srcOrd="0" destOrd="0" presId="urn:microsoft.com/office/officeart/2005/8/layout/hierarchy3"/>
    <dgm:cxn modelId="{2E82411E-F1FC-490F-B1EC-33F21F7F9328}" type="presParOf" srcId="{58A10695-77DD-4A59-B1C0-7D51C49F1DBF}" destId="{5F772CB0-6E7E-42DD-9F33-40D88509AB46}" srcOrd="0" destOrd="0" presId="urn:microsoft.com/office/officeart/2005/8/layout/hierarchy3"/>
    <dgm:cxn modelId="{90426430-0A20-4ECE-8B45-7882EE3CD426}" type="presParOf" srcId="{58A10695-77DD-4A59-B1C0-7D51C49F1DBF}" destId="{6E3383D2-9875-45D4-AA81-090FEEEA67D1}" srcOrd="1" destOrd="0" presId="urn:microsoft.com/office/officeart/2005/8/layout/hierarchy3"/>
    <dgm:cxn modelId="{26B0481C-2E4C-4A3C-94A0-BB28F2A2C049}" type="presParOf" srcId="{C5EC76FD-D99F-4813-9E66-B9DFA72675D3}" destId="{6191E07C-BA10-461C-BDD8-D8C52ED2D374}" srcOrd="1" destOrd="0" presId="urn:microsoft.com/office/officeart/2005/8/layout/hierarchy3"/>
    <dgm:cxn modelId="{80C55282-A8AC-4457-8BFD-318196DA9F91}" type="presParOf" srcId="{6191E07C-BA10-461C-BDD8-D8C52ED2D374}" destId="{A1594818-D40B-4A36-82EE-70C49E12070D}" srcOrd="0" destOrd="0" presId="urn:microsoft.com/office/officeart/2005/8/layout/hierarchy3"/>
    <dgm:cxn modelId="{2BACB393-7B42-4790-8287-6CE1AA01CA9C}" type="presParOf" srcId="{6191E07C-BA10-461C-BDD8-D8C52ED2D374}" destId="{7A255654-0DA6-4E96-B74D-C831FDE115F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D88ABF-8320-4D7A-8E57-4C5C21EFF90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3C3C23-5210-4811-B938-10C5ED3EC7EF}">
      <dgm:prSet phldrT="[Текст]" custT="1"/>
      <dgm:spPr/>
      <dgm:t>
        <a:bodyPr/>
        <a:lstStyle/>
        <a:p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124 спортивных мероприятий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843906B-D5FC-4BC2-A6A9-763C8B67A743}" type="parTrans" cxnId="{3C9694F4-B0F6-4C08-845D-5C8614077B9D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26F3597-E1E5-4407-8814-172344CFC6C4}" type="sibTrans" cxnId="{3C9694F4-B0F6-4C08-845D-5C8614077B9D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37AC910-A579-477C-A444-7515E49A6410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Областной уровень - 15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0565A43-140C-4C9D-8B76-C99052904016}" type="parTrans" cxnId="{E23A2DC6-DEC4-45B0-A4E1-9E7F6DEF56F4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7011016-8F03-4884-A6F2-97292EA56F5B}" type="sibTrans" cxnId="{E23A2DC6-DEC4-45B0-A4E1-9E7F6DEF56F4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7F0E852-1591-488E-9275-B31DFD7DC590}">
      <dgm:prSet phldrT="[Текст]" custT="1"/>
      <dgm:spPr/>
      <dgm:t>
        <a:bodyPr/>
        <a:lstStyle/>
        <a:p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Межмуниципальный уровень - 33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072F67E-431B-4AB9-B4B5-DFD047FA1BC9}" type="parTrans" cxnId="{82926061-5ACF-46D7-BEEC-EA644207D9B7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C947628-D15D-42AF-90C2-7B751BFE3685}" type="sibTrans" cxnId="{82926061-5ACF-46D7-BEEC-EA644207D9B7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1E9A816-4CA1-47B6-B66D-70760C1A8148}">
      <dgm:prSet custT="1"/>
      <dgm:spPr/>
      <dgm:t>
        <a:bodyPr/>
        <a:lstStyle/>
        <a:p>
          <a:r>
            <a:rPr lang="ru-RU" sz="2000" dirty="0" smtClean="0"/>
            <a:t>муниципального уровня</a:t>
          </a:r>
          <a:r>
            <a:rPr lang="ru-RU" sz="2000" dirty="0" smtClean="0">
              <a:latin typeface="Tahoma" pitchFamily="34" charset="0"/>
              <a:ea typeface="Tahoma" pitchFamily="34" charset="0"/>
              <a:cs typeface="Tahoma" pitchFamily="34" charset="0"/>
            </a:rPr>
            <a:t> - 76</a:t>
          </a:r>
          <a:endParaRPr lang="ru-RU" sz="20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81C819E-A478-4963-A5D5-49999DF01FDD}" type="parTrans" cxnId="{EEE53DB7-9FC8-42B4-8BC7-FDD4C378F92A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7160A91-A39E-4830-A29B-C0B562D6CAD1}" type="sibTrans" cxnId="{EEE53DB7-9FC8-42B4-8BC7-FDD4C378F92A}">
      <dgm:prSet/>
      <dgm:spPr/>
      <dgm:t>
        <a:bodyPr/>
        <a:lstStyle/>
        <a:p>
          <a:endParaRPr lang="ru-RU" sz="200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97B1D90-2043-4DE0-A568-6A40A4E1A204}" type="pres">
      <dgm:prSet presAssocID="{12D88ABF-8320-4D7A-8E57-4C5C21EFF90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6FECFE5-6E4D-4751-B7A6-092EF551E6A1}" type="pres">
      <dgm:prSet presAssocID="{AA3C3C23-5210-4811-B938-10C5ED3EC7EF}" presName="hierRoot1" presStyleCnt="0"/>
      <dgm:spPr/>
    </dgm:pt>
    <dgm:pt modelId="{FC5357E1-96F8-4FE7-9853-589A0EB8A7AC}" type="pres">
      <dgm:prSet presAssocID="{AA3C3C23-5210-4811-B938-10C5ED3EC7EF}" presName="composite" presStyleCnt="0"/>
      <dgm:spPr/>
    </dgm:pt>
    <dgm:pt modelId="{CBC8B4A6-D0A9-4B36-8336-84675030CA9D}" type="pres">
      <dgm:prSet presAssocID="{AA3C3C23-5210-4811-B938-10C5ED3EC7EF}" presName="background" presStyleLbl="node0" presStyleIdx="0" presStyleCnt="1"/>
      <dgm:spPr/>
    </dgm:pt>
    <dgm:pt modelId="{5E1F548A-1F33-46BF-9FD0-416311A48FB3}" type="pres">
      <dgm:prSet presAssocID="{AA3C3C23-5210-4811-B938-10C5ED3EC7EF}" presName="text" presStyleLbl="fgAcc0" presStyleIdx="0" presStyleCnt="1" custScaleX="47343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CD17E3-83B7-4BBD-9F2C-E6FD1ECAE0E0}" type="pres">
      <dgm:prSet presAssocID="{AA3C3C23-5210-4811-B938-10C5ED3EC7EF}" presName="hierChild2" presStyleCnt="0"/>
      <dgm:spPr/>
    </dgm:pt>
    <dgm:pt modelId="{811CF5BA-1C34-445A-A4B9-CD42421CB4D5}" type="pres">
      <dgm:prSet presAssocID="{80565A43-140C-4C9D-8B76-C99052904016}" presName="Name10" presStyleLbl="parChTrans1D2" presStyleIdx="0" presStyleCnt="3"/>
      <dgm:spPr/>
      <dgm:t>
        <a:bodyPr/>
        <a:lstStyle/>
        <a:p>
          <a:endParaRPr lang="ru-RU"/>
        </a:p>
      </dgm:t>
    </dgm:pt>
    <dgm:pt modelId="{5773779A-B444-4B34-92A0-CC0CDE1C2C4F}" type="pres">
      <dgm:prSet presAssocID="{A37AC910-A579-477C-A444-7515E49A6410}" presName="hierRoot2" presStyleCnt="0"/>
      <dgm:spPr/>
    </dgm:pt>
    <dgm:pt modelId="{FF7B677E-2E79-45CA-A68D-DF8D2AC91700}" type="pres">
      <dgm:prSet presAssocID="{A37AC910-A579-477C-A444-7515E49A6410}" presName="composite2" presStyleCnt="0"/>
      <dgm:spPr/>
    </dgm:pt>
    <dgm:pt modelId="{798AB0C0-C430-4227-8263-3BCBBF9A1FDF}" type="pres">
      <dgm:prSet presAssocID="{A37AC910-A579-477C-A444-7515E49A6410}" presName="background2" presStyleLbl="node2" presStyleIdx="0" presStyleCnt="3"/>
      <dgm:spPr/>
    </dgm:pt>
    <dgm:pt modelId="{C57B0411-3610-49DF-A776-8ED02F4C14E3}" type="pres">
      <dgm:prSet presAssocID="{A37AC910-A579-477C-A444-7515E49A6410}" presName="text2" presStyleLbl="fgAcc2" presStyleIdx="0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7BA009-1247-4942-BC21-E7EA6924F56F}" type="pres">
      <dgm:prSet presAssocID="{A37AC910-A579-477C-A444-7515E49A6410}" presName="hierChild3" presStyleCnt="0"/>
      <dgm:spPr/>
    </dgm:pt>
    <dgm:pt modelId="{A4700236-0702-4F6F-BBFD-B07052731577}" type="pres">
      <dgm:prSet presAssocID="{3072F67E-431B-4AB9-B4B5-DFD047FA1BC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2648F37-1A4D-48A1-B8B4-97711E1B8A90}" type="pres">
      <dgm:prSet presAssocID="{07F0E852-1591-488E-9275-B31DFD7DC590}" presName="hierRoot2" presStyleCnt="0"/>
      <dgm:spPr/>
    </dgm:pt>
    <dgm:pt modelId="{66760C97-A948-4370-A97B-835043305E94}" type="pres">
      <dgm:prSet presAssocID="{07F0E852-1591-488E-9275-B31DFD7DC590}" presName="composite2" presStyleCnt="0"/>
      <dgm:spPr/>
    </dgm:pt>
    <dgm:pt modelId="{5E44F1CC-BC16-4CD7-99DE-E0BCBBF2049D}" type="pres">
      <dgm:prSet presAssocID="{07F0E852-1591-488E-9275-B31DFD7DC590}" presName="background2" presStyleLbl="node2" presStyleIdx="1" presStyleCnt="3"/>
      <dgm:spPr/>
    </dgm:pt>
    <dgm:pt modelId="{CB255F05-7A33-4632-9407-122E8A7B050C}" type="pres">
      <dgm:prSet presAssocID="{07F0E852-1591-488E-9275-B31DFD7DC590}" presName="text2" presStyleLbl="fgAcc2" presStyleIdx="1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A88D5C-5A01-481F-8DED-EFA17BC7A6CF}" type="pres">
      <dgm:prSet presAssocID="{07F0E852-1591-488E-9275-B31DFD7DC590}" presName="hierChild3" presStyleCnt="0"/>
      <dgm:spPr/>
    </dgm:pt>
    <dgm:pt modelId="{3C357435-DAB5-4C5A-9D54-235A7E8ED86E}" type="pres">
      <dgm:prSet presAssocID="{781C819E-A478-4963-A5D5-49999DF01FDD}" presName="Name10" presStyleLbl="parChTrans1D2" presStyleIdx="2" presStyleCnt="3"/>
      <dgm:spPr/>
      <dgm:t>
        <a:bodyPr/>
        <a:lstStyle/>
        <a:p>
          <a:endParaRPr lang="ru-RU"/>
        </a:p>
      </dgm:t>
    </dgm:pt>
    <dgm:pt modelId="{072432F3-43D5-408F-849B-2C41E063EC28}" type="pres">
      <dgm:prSet presAssocID="{71E9A816-4CA1-47B6-B66D-70760C1A8148}" presName="hierRoot2" presStyleCnt="0"/>
      <dgm:spPr/>
    </dgm:pt>
    <dgm:pt modelId="{BCD1B4DB-E92B-4EFC-A5AC-E3516D53B9D6}" type="pres">
      <dgm:prSet presAssocID="{71E9A816-4CA1-47B6-B66D-70760C1A8148}" presName="composite2" presStyleCnt="0"/>
      <dgm:spPr/>
    </dgm:pt>
    <dgm:pt modelId="{EAC30E70-A789-4965-90E2-7DECCC57508D}" type="pres">
      <dgm:prSet presAssocID="{71E9A816-4CA1-47B6-B66D-70760C1A8148}" presName="background2" presStyleLbl="node2" presStyleIdx="2" presStyleCnt="3"/>
      <dgm:spPr/>
    </dgm:pt>
    <dgm:pt modelId="{1A2FEEBB-0494-4781-A2F4-DA02123830E3}" type="pres">
      <dgm:prSet presAssocID="{71E9A816-4CA1-47B6-B66D-70760C1A8148}" presName="text2" presStyleLbl="fgAcc2" presStyleIdx="2" presStyleCnt="3" custScaleX="427440" custScaleY="1953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3EFAB-2D6E-40C8-8D10-8EC05B21D25F}" type="pres">
      <dgm:prSet presAssocID="{71E9A816-4CA1-47B6-B66D-70760C1A8148}" presName="hierChild3" presStyleCnt="0"/>
      <dgm:spPr/>
    </dgm:pt>
  </dgm:ptLst>
  <dgm:cxnLst>
    <dgm:cxn modelId="{79120E3C-DD18-48DE-BEEA-7CB62D5AF8BC}" type="presOf" srcId="{12D88ABF-8320-4D7A-8E57-4C5C21EFF900}" destId="{A97B1D90-2043-4DE0-A568-6A40A4E1A204}" srcOrd="0" destOrd="0" presId="urn:microsoft.com/office/officeart/2005/8/layout/hierarchy1"/>
    <dgm:cxn modelId="{FB694771-2A99-46BB-B6C0-FFD4756D42E0}" type="presOf" srcId="{A37AC910-A579-477C-A444-7515E49A6410}" destId="{C57B0411-3610-49DF-A776-8ED02F4C14E3}" srcOrd="0" destOrd="0" presId="urn:microsoft.com/office/officeart/2005/8/layout/hierarchy1"/>
    <dgm:cxn modelId="{925AB518-A14E-4D75-879A-C7459FFAC678}" type="presOf" srcId="{07F0E852-1591-488E-9275-B31DFD7DC590}" destId="{CB255F05-7A33-4632-9407-122E8A7B050C}" srcOrd="0" destOrd="0" presId="urn:microsoft.com/office/officeart/2005/8/layout/hierarchy1"/>
    <dgm:cxn modelId="{40E59A2F-E781-48C8-90AC-D94EA965ADFD}" type="presOf" srcId="{71E9A816-4CA1-47B6-B66D-70760C1A8148}" destId="{1A2FEEBB-0494-4781-A2F4-DA02123830E3}" srcOrd="0" destOrd="0" presId="urn:microsoft.com/office/officeart/2005/8/layout/hierarchy1"/>
    <dgm:cxn modelId="{3C9694F4-B0F6-4C08-845D-5C8614077B9D}" srcId="{12D88ABF-8320-4D7A-8E57-4C5C21EFF900}" destId="{AA3C3C23-5210-4811-B938-10C5ED3EC7EF}" srcOrd="0" destOrd="0" parTransId="{F843906B-D5FC-4BC2-A6A9-763C8B67A743}" sibTransId="{926F3597-E1E5-4407-8814-172344CFC6C4}"/>
    <dgm:cxn modelId="{E23A2DC6-DEC4-45B0-A4E1-9E7F6DEF56F4}" srcId="{AA3C3C23-5210-4811-B938-10C5ED3EC7EF}" destId="{A37AC910-A579-477C-A444-7515E49A6410}" srcOrd="0" destOrd="0" parTransId="{80565A43-140C-4C9D-8B76-C99052904016}" sibTransId="{67011016-8F03-4884-A6F2-97292EA56F5B}"/>
    <dgm:cxn modelId="{937BE816-78C8-47A4-BA35-2AAD193C0A95}" type="presOf" srcId="{3072F67E-431B-4AB9-B4B5-DFD047FA1BC9}" destId="{A4700236-0702-4F6F-BBFD-B07052731577}" srcOrd="0" destOrd="0" presId="urn:microsoft.com/office/officeart/2005/8/layout/hierarchy1"/>
    <dgm:cxn modelId="{82926061-5ACF-46D7-BEEC-EA644207D9B7}" srcId="{AA3C3C23-5210-4811-B938-10C5ED3EC7EF}" destId="{07F0E852-1591-488E-9275-B31DFD7DC590}" srcOrd="1" destOrd="0" parTransId="{3072F67E-431B-4AB9-B4B5-DFD047FA1BC9}" sibTransId="{AC947628-D15D-42AF-90C2-7B751BFE3685}"/>
    <dgm:cxn modelId="{AD3F8C3A-47A5-4BE0-A172-B13AE1C8F03C}" type="presOf" srcId="{781C819E-A478-4963-A5D5-49999DF01FDD}" destId="{3C357435-DAB5-4C5A-9D54-235A7E8ED86E}" srcOrd="0" destOrd="0" presId="urn:microsoft.com/office/officeart/2005/8/layout/hierarchy1"/>
    <dgm:cxn modelId="{EEE53DB7-9FC8-42B4-8BC7-FDD4C378F92A}" srcId="{AA3C3C23-5210-4811-B938-10C5ED3EC7EF}" destId="{71E9A816-4CA1-47B6-B66D-70760C1A8148}" srcOrd="2" destOrd="0" parTransId="{781C819E-A478-4963-A5D5-49999DF01FDD}" sibTransId="{17160A91-A39E-4830-A29B-C0B562D6CAD1}"/>
    <dgm:cxn modelId="{A59D5A3E-389A-404C-8ABA-D7EC399FD65F}" type="presOf" srcId="{AA3C3C23-5210-4811-B938-10C5ED3EC7EF}" destId="{5E1F548A-1F33-46BF-9FD0-416311A48FB3}" srcOrd="0" destOrd="0" presId="urn:microsoft.com/office/officeart/2005/8/layout/hierarchy1"/>
    <dgm:cxn modelId="{FE9477C2-2F6A-44DD-A248-30ADF46AA962}" type="presOf" srcId="{80565A43-140C-4C9D-8B76-C99052904016}" destId="{811CF5BA-1C34-445A-A4B9-CD42421CB4D5}" srcOrd="0" destOrd="0" presId="urn:microsoft.com/office/officeart/2005/8/layout/hierarchy1"/>
    <dgm:cxn modelId="{21A820BB-C7AD-452E-B171-4D35CB971100}" type="presParOf" srcId="{A97B1D90-2043-4DE0-A568-6A40A4E1A204}" destId="{66FECFE5-6E4D-4751-B7A6-092EF551E6A1}" srcOrd="0" destOrd="0" presId="urn:microsoft.com/office/officeart/2005/8/layout/hierarchy1"/>
    <dgm:cxn modelId="{427E8017-B464-4F55-9275-CE84F2DE1CB7}" type="presParOf" srcId="{66FECFE5-6E4D-4751-B7A6-092EF551E6A1}" destId="{FC5357E1-96F8-4FE7-9853-589A0EB8A7AC}" srcOrd="0" destOrd="0" presId="urn:microsoft.com/office/officeart/2005/8/layout/hierarchy1"/>
    <dgm:cxn modelId="{3EBBA650-CFB8-4C77-A083-F43C6092F062}" type="presParOf" srcId="{FC5357E1-96F8-4FE7-9853-589A0EB8A7AC}" destId="{CBC8B4A6-D0A9-4B36-8336-84675030CA9D}" srcOrd="0" destOrd="0" presId="urn:microsoft.com/office/officeart/2005/8/layout/hierarchy1"/>
    <dgm:cxn modelId="{80C633AF-108F-45E4-AEAC-03C8D9D7F72F}" type="presParOf" srcId="{FC5357E1-96F8-4FE7-9853-589A0EB8A7AC}" destId="{5E1F548A-1F33-46BF-9FD0-416311A48FB3}" srcOrd="1" destOrd="0" presId="urn:microsoft.com/office/officeart/2005/8/layout/hierarchy1"/>
    <dgm:cxn modelId="{0D588F9E-0AA2-4748-BA7B-9332A9E6C446}" type="presParOf" srcId="{66FECFE5-6E4D-4751-B7A6-092EF551E6A1}" destId="{F3CD17E3-83B7-4BBD-9F2C-E6FD1ECAE0E0}" srcOrd="1" destOrd="0" presId="urn:microsoft.com/office/officeart/2005/8/layout/hierarchy1"/>
    <dgm:cxn modelId="{CECE89FA-DA45-4412-9BD9-691B8E39956A}" type="presParOf" srcId="{F3CD17E3-83B7-4BBD-9F2C-E6FD1ECAE0E0}" destId="{811CF5BA-1C34-445A-A4B9-CD42421CB4D5}" srcOrd="0" destOrd="0" presId="urn:microsoft.com/office/officeart/2005/8/layout/hierarchy1"/>
    <dgm:cxn modelId="{9A98FCF5-8C3F-4D43-B0E9-384BFB5F4325}" type="presParOf" srcId="{F3CD17E3-83B7-4BBD-9F2C-E6FD1ECAE0E0}" destId="{5773779A-B444-4B34-92A0-CC0CDE1C2C4F}" srcOrd="1" destOrd="0" presId="urn:microsoft.com/office/officeart/2005/8/layout/hierarchy1"/>
    <dgm:cxn modelId="{086697B9-D96B-452F-B7C9-486522D67B63}" type="presParOf" srcId="{5773779A-B444-4B34-92A0-CC0CDE1C2C4F}" destId="{FF7B677E-2E79-45CA-A68D-DF8D2AC91700}" srcOrd="0" destOrd="0" presId="urn:microsoft.com/office/officeart/2005/8/layout/hierarchy1"/>
    <dgm:cxn modelId="{91F87BC2-A2F7-4A27-B91B-2233C12B5ACF}" type="presParOf" srcId="{FF7B677E-2E79-45CA-A68D-DF8D2AC91700}" destId="{798AB0C0-C430-4227-8263-3BCBBF9A1FDF}" srcOrd="0" destOrd="0" presId="urn:microsoft.com/office/officeart/2005/8/layout/hierarchy1"/>
    <dgm:cxn modelId="{BC2D3203-D69E-497B-BF14-E19378F7B815}" type="presParOf" srcId="{FF7B677E-2E79-45CA-A68D-DF8D2AC91700}" destId="{C57B0411-3610-49DF-A776-8ED02F4C14E3}" srcOrd="1" destOrd="0" presId="urn:microsoft.com/office/officeart/2005/8/layout/hierarchy1"/>
    <dgm:cxn modelId="{D5E56647-FC36-48C8-8AB6-F16CC57CA076}" type="presParOf" srcId="{5773779A-B444-4B34-92A0-CC0CDE1C2C4F}" destId="{0B7BA009-1247-4942-BC21-E7EA6924F56F}" srcOrd="1" destOrd="0" presId="urn:microsoft.com/office/officeart/2005/8/layout/hierarchy1"/>
    <dgm:cxn modelId="{7B3C215F-0A2D-46BB-AD69-5836FE73155B}" type="presParOf" srcId="{F3CD17E3-83B7-4BBD-9F2C-E6FD1ECAE0E0}" destId="{A4700236-0702-4F6F-BBFD-B07052731577}" srcOrd="2" destOrd="0" presId="urn:microsoft.com/office/officeart/2005/8/layout/hierarchy1"/>
    <dgm:cxn modelId="{17F24588-1826-4F63-825D-B13854BAEE75}" type="presParOf" srcId="{F3CD17E3-83B7-4BBD-9F2C-E6FD1ECAE0E0}" destId="{E2648F37-1A4D-48A1-B8B4-97711E1B8A90}" srcOrd="3" destOrd="0" presId="urn:microsoft.com/office/officeart/2005/8/layout/hierarchy1"/>
    <dgm:cxn modelId="{2FE51FEB-B275-4AEA-B3BF-81B2C7446348}" type="presParOf" srcId="{E2648F37-1A4D-48A1-B8B4-97711E1B8A90}" destId="{66760C97-A948-4370-A97B-835043305E94}" srcOrd="0" destOrd="0" presId="urn:microsoft.com/office/officeart/2005/8/layout/hierarchy1"/>
    <dgm:cxn modelId="{3D387EA9-EAE7-4149-B43C-A052803EE35B}" type="presParOf" srcId="{66760C97-A948-4370-A97B-835043305E94}" destId="{5E44F1CC-BC16-4CD7-99DE-E0BCBBF2049D}" srcOrd="0" destOrd="0" presId="urn:microsoft.com/office/officeart/2005/8/layout/hierarchy1"/>
    <dgm:cxn modelId="{29D00979-19BA-46A0-8E69-EDF08C2DB349}" type="presParOf" srcId="{66760C97-A948-4370-A97B-835043305E94}" destId="{CB255F05-7A33-4632-9407-122E8A7B050C}" srcOrd="1" destOrd="0" presId="urn:microsoft.com/office/officeart/2005/8/layout/hierarchy1"/>
    <dgm:cxn modelId="{B372EFC6-D58F-4C0B-8EFB-FF88FDD9F9C8}" type="presParOf" srcId="{E2648F37-1A4D-48A1-B8B4-97711E1B8A90}" destId="{D4A88D5C-5A01-481F-8DED-EFA17BC7A6CF}" srcOrd="1" destOrd="0" presId="urn:microsoft.com/office/officeart/2005/8/layout/hierarchy1"/>
    <dgm:cxn modelId="{991A1A97-2C65-4848-8C94-A3CC7030BF5F}" type="presParOf" srcId="{F3CD17E3-83B7-4BBD-9F2C-E6FD1ECAE0E0}" destId="{3C357435-DAB5-4C5A-9D54-235A7E8ED86E}" srcOrd="4" destOrd="0" presId="urn:microsoft.com/office/officeart/2005/8/layout/hierarchy1"/>
    <dgm:cxn modelId="{372AD5F2-86F9-4A7C-A85B-D4EAD99D7D37}" type="presParOf" srcId="{F3CD17E3-83B7-4BBD-9F2C-E6FD1ECAE0E0}" destId="{072432F3-43D5-408F-849B-2C41E063EC28}" srcOrd="5" destOrd="0" presId="urn:microsoft.com/office/officeart/2005/8/layout/hierarchy1"/>
    <dgm:cxn modelId="{DE9786FE-B7DB-4BD6-A1F0-5A2E37D52D5F}" type="presParOf" srcId="{072432F3-43D5-408F-849B-2C41E063EC28}" destId="{BCD1B4DB-E92B-4EFC-A5AC-E3516D53B9D6}" srcOrd="0" destOrd="0" presId="urn:microsoft.com/office/officeart/2005/8/layout/hierarchy1"/>
    <dgm:cxn modelId="{723E7090-0C2D-450C-BEF8-A1D3DD2A509B}" type="presParOf" srcId="{BCD1B4DB-E92B-4EFC-A5AC-E3516D53B9D6}" destId="{EAC30E70-A789-4965-90E2-7DECCC57508D}" srcOrd="0" destOrd="0" presId="urn:microsoft.com/office/officeart/2005/8/layout/hierarchy1"/>
    <dgm:cxn modelId="{33FBB3E0-A62E-4639-B833-4B03E7F63A28}" type="presParOf" srcId="{BCD1B4DB-E92B-4EFC-A5AC-E3516D53B9D6}" destId="{1A2FEEBB-0494-4781-A2F4-DA02123830E3}" srcOrd="1" destOrd="0" presId="urn:microsoft.com/office/officeart/2005/8/layout/hierarchy1"/>
    <dgm:cxn modelId="{5CA8285A-B01D-4E9C-9693-3594D6309788}" type="presParOf" srcId="{072432F3-43D5-408F-849B-2C41E063EC28}" destId="{5E13EFAB-2D6E-40C8-8D10-8EC05B21D25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B063B2-58ED-4E4C-B8AC-984A1CCEB64A}">
      <dsp:nvSpPr>
        <dsp:cNvPr id="0" name=""/>
        <dsp:cNvSpPr/>
      </dsp:nvSpPr>
      <dsp:spPr>
        <a:xfrm>
          <a:off x="3376621" y="341"/>
          <a:ext cx="5064931" cy="8537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22,6 тыс. чел.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6621" y="341"/>
        <a:ext cx="5064931" cy="853779"/>
      </dsp:txXfrm>
    </dsp:sp>
    <dsp:sp modelId="{351FC52A-D136-48FA-822B-25EC816AE70E}">
      <dsp:nvSpPr>
        <dsp:cNvPr id="0" name=""/>
        <dsp:cNvSpPr/>
      </dsp:nvSpPr>
      <dsp:spPr>
        <a:xfrm>
          <a:off x="0" y="341"/>
          <a:ext cx="3376621" cy="853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Население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41"/>
        <a:ext cx="3376621" cy="853779"/>
      </dsp:txXfrm>
    </dsp:sp>
    <dsp:sp modelId="{645E50B8-001D-4AE6-ADE3-C0F44005749F}">
      <dsp:nvSpPr>
        <dsp:cNvPr id="0" name=""/>
        <dsp:cNvSpPr/>
      </dsp:nvSpPr>
      <dsp:spPr>
        <a:xfrm>
          <a:off x="3376621" y="966281"/>
          <a:ext cx="5064931" cy="11216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11,4 тыс. чел.         (АППГ – 11,4 тыс. чел.)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6621" y="966281"/>
        <a:ext cx="5064931" cy="1121608"/>
      </dsp:txXfrm>
    </dsp:sp>
    <dsp:sp modelId="{F26996F3-58D6-48CD-BD56-88BE42E21C2D}">
      <dsp:nvSpPr>
        <dsp:cNvPr id="0" name=""/>
        <dsp:cNvSpPr/>
      </dsp:nvSpPr>
      <dsp:spPr>
        <a:xfrm>
          <a:off x="0" y="966281"/>
          <a:ext cx="3376621" cy="11216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Экономически активное население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966281"/>
        <a:ext cx="3376621" cy="11216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54FE03-406C-43DE-933F-F6C47AEFC32D}">
      <dsp:nvSpPr>
        <dsp:cNvPr id="0" name=""/>
        <dsp:cNvSpPr/>
      </dsp:nvSpPr>
      <dsp:spPr>
        <a:xfrm>
          <a:off x="48598" y="19195"/>
          <a:ext cx="1490796" cy="128446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598" y="19195"/>
        <a:ext cx="1490796" cy="1284469"/>
      </dsp:txXfrm>
    </dsp:sp>
    <dsp:sp modelId="{EAD16C5C-6615-400C-80F3-9ABEC45DA82F}">
      <dsp:nvSpPr>
        <dsp:cNvPr id="0" name=""/>
        <dsp:cNvSpPr/>
      </dsp:nvSpPr>
      <dsp:spPr>
        <a:xfrm>
          <a:off x="197678" y="1303665"/>
          <a:ext cx="162383" cy="2907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7342"/>
              </a:lnTo>
              <a:lnTo>
                <a:pt x="162383" y="2907342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990EF-3C86-4031-AA8F-E2AAB94C5AF4}">
      <dsp:nvSpPr>
        <dsp:cNvPr id="0" name=""/>
        <dsp:cNvSpPr/>
      </dsp:nvSpPr>
      <dsp:spPr>
        <a:xfrm>
          <a:off x="360062" y="3361843"/>
          <a:ext cx="1245410" cy="1698329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itchFamily="18" charset="0"/>
              <a:cs typeface="Times New Roman" pitchFamily="18" charset="0"/>
            </a:rPr>
            <a:t>100%</a:t>
          </a:r>
        </a:p>
      </dsp:txBody>
      <dsp:txXfrm>
        <a:off x="360062" y="3361843"/>
        <a:ext cx="1245410" cy="1698329"/>
      </dsp:txXfrm>
    </dsp:sp>
    <dsp:sp modelId="{4DC52CDA-66DC-4C5A-9687-C87C8999915F}">
      <dsp:nvSpPr>
        <dsp:cNvPr id="0" name=""/>
        <dsp:cNvSpPr/>
      </dsp:nvSpPr>
      <dsp:spPr>
        <a:xfrm>
          <a:off x="1844471" y="47743"/>
          <a:ext cx="1608375" cy="1212382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44471" y="47743"/>
        <a:ext cx="1608375" cy="1212382"/>
      </dsp:txXfrm>
    </dsp:sp>
    <dsp:sp modelId="{113FA774-B64C-4031-A7BF-F5CF41B5CED0}">
      <dsp:nvSpPr>
        <dsp:cNvPr id="0" name=""/>
        <dsp:cNvSpPr/>
      </dsp:nvSpPr>
      <dsp:spPr>
        <a:xfrm>
          <a:off x="2005308" y="1260126"/>
          <a:ext cx="199043" cy="9510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1008"/>
              </a:lnTo>
              <a:lnTo>
                <a:pt x="199043" y="95100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F5076-91ED-4B38-9185-EBAFF7A5B224}">
      <dsp:nvSpPr>
        <dsp:cNvPr id="0" name=""/>
        <dsp:cNvSpPr/>
      </dsp:nvSpPr>
      <dsp:spPr>
        <a:xfrm>
          <a:off x="2204352" y="1705121"/>
          <a:ext cx="1174771" cy="1012026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04352" y="1705121"/>
        <a:ext cx="1174771" cy="1012026"/>
      </dsp:txXfrm>
    </dsp:sp>
    <dsp:sp modelId="{4BBE0D55-03B4-46CA-962C-56C412A8CB06}">
      <dsp:nvSpPr>
        <dsp:cNvPr id="0" name=""/>
        <dsp:cNvSpPr/>
      </dsp:nvSpPr>
      <dsp:spPr>
        <a:xfrm>
          <a:off x="3816451" y="72006"/>
          <a:ext cx="1490796" cy="1174627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16451" y="72006"/>
        <a:ext cx="1490796" cy="1174627"/>
      </dsp:txXfrm>
    </dsp:sp>
    <dsp:sp modelId="{1C64AB5A-D3AE-4C8F-85CE-7A4DFEBB43A9}">
      <dsp:nvSpPr>
        <dsp:cNvPr id="0" name=""/>
        <dsp:cNvSpPr/>
      </dsp:nvSpPr>
      <dsp:spPr>
        <a:xfrm>
          <a:off x="3965531" y="1246634"/>
          <a:ext cx="296191" cy="3001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1830"/>
              </a:lnTo>
              <a:lnTo>
                <a:pt x="296191" y="3001830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39FB0-770D-4CC6-BECE-55D15124FF40}">
      <dsp:nvSpPr>
        <dsp:cNvPr id="0" name=""/>
        <dsp:cNvSpPr/>
      </dsp:nvSpPr>
      <dsp:spPr>
        <a:xfrm>
          <a:off x="4261722" y="3384362"/>
          <a:ext cx="1259985" cy="1728205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1722" y="3384362"/>
        <a:ext cx="1259985" cy="1728205"/>
      </dsp:txXfrm>
    </dsp:sp>
    <dsp:sp modelId="{5F772CB0-6E7E-42DD-9F33-40D88509AB46}">
      <dsp:nvSpPr>
        <dsp:cNvPr id="0" name=""/>
        <dsp:cNvSpPr/>
      </dsp:nvSpPr>
      <dsp:spPr>
        <a:xfrm>
          <a:off x="5688652" y="72006"/>
          <a:ext cx="1490796" cy="1188142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sz="17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88652" y="72006"/>
        <a:ext cx="1490796" cy="1188142"/>
      </dsp:txXfrm>
    </dsp:sp>
    <dsp:sp modelId="{A1594818-D40B-4A36-82EE-70C49E12070D}">
      <dsp:nvSpPr>
        <dsp:cNvPr id="0" name=""/>
        <dsp:cNvSpPr/>
      </dsp:nvSpPr>
      <dsp:spPr>
        <a:xfrm>
          <a:off x="5837732" y="1260148"/>
          <a:ext cx="113980" cy="2977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623"/>
              </a:lnTo>
              <a:lnTo>
                <a:pt x="113980" y="297762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5654-0DA6-4E96-B74D-C831FDE115F9}">
      <dsp:nvSpPr>
        <dsp:cNvPr id="0" name=""/>
        <dsp:cNvSpPr/>
      </dsp:nvSpPr>
      <dsp:spPr>
        <a:xfrm>
          <a:off x="5951712" y="3362977"/>
          <a:ext cx="1192636" cy="1749590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51712" y="3362977"/>
        <a:ext cx="1192636" cy="174959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357435-DAB5-4C5A-9D54-235A7E8ED86E}">
      <dsp:nvSpPr>
        <dsp:cNvPr id="0" name=""/>
        <dsp:cNvSpPr/>
      </dsp:nvSpPr>
      <dsp:spPr>
        <a:xfrm>
          <a:off x="4086864" y="870617"/>
          <a:ext cx="2768778" cy="179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037"/>
              </a:lnTo>
              <a:lnTo>
                <a:pt x="2768778" y="122037"/>
              </a:lnTo>
              <a:lnTo>
                <a:pt x="2768778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700236-0702-4F6F-BBFD-B07052731577}">
      <dsp:nvSpPr>
        <dsp:cNvPr id="0" name=""/>
        <dsp:cNvSpPr/>
      </dsp:nvSpPr>
      <dsp:spPr>
        <a:xfrm>
          <a:off x="4041144" y="870617"/>
          <a:ext cx="91440" cy="1790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CF5BA-1C34-445A-A4B9-CD42421CB4D5}">
      <dsp:nvSpPr>
        <dsp:cNvPr id="0" name=""/>
        <dsp:cNvSpPr/>
      </dsp:nvSpPr>
      <dsp:spPr>
        <a:xfrm>
          <a:off x="1318086" y="870617"/>
          <a:ext cx="2768778" cy="179079"/>
        </a:xfrm>
        <a:custGeom>
          <a:avLst/>
          <a:gdLst/>
          <a:ahLst/>
          <a:cxnLst/>
          <a:rect l="0" t="0" r="0" b="0"/>
          <a:pathLst>
            <a:path>
              <a:moveTo>
                <a:pt x="2768778" y="0"/>
              </a:moveTo>
              <a:lnTo>
                <a:pt x="2768778" y="122037"/>
              </a:lnTo>
              <a:lnTo>
                <a:pt x="0" y="122037"/>
              </a:lnTo>
              <a:lnTo>
                <a:pt x="0" y="1790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8B4A6-D0A9-4B36-8336-84675030CA9D}">
      <dsp:nvSpPr>
        <dsp:cNvPr id="0" name=""/>
        <dsp:cNvSpPr/>
      </dsp:nvSpPr>
      <dsp:spPr>
        <a:xfrm>
          <a:off x="2629301" y="106891"/>
          <a:ext cx="2915127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F548A-1F33-46BF-9FD0-416311A48FB3}">
      <dsp:nvSpPr>
        <dsp:cNvPr id="0" name=""/>
        <dsp:cNvSpPr/>
      </dsp:nvSpPr>
      <dsp:spPr>
        <a:xfrm>
          <a:off x="2697717" y="171886"/>
          <a:ext cx="2915127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124 спортивных мероприятий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697717" y="171886"/>
        <a:ext cx="2915127" cy="763726"/>
      </dsp:txXfrm>
    </dsp:sp>
    <dsp:sp modelId="{798AB0C0-C430-4227-8263-3BCBBF9A1FDF}">
      <dsp:nvSpPr>
        <dsp:cNvPr id="0" name=""/>
        <dsp:cNvSpPr/>
      </dsp:nvSpPr>
      <dsp:spPr>
        <a:xfrm>
          <a:off x="2113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B0411-3610-49DF-A776-8ED02F4C14E3}">
      <dsp:nvSpPr>
        <dsp:cNvPr id="0" name=""/>
        <dsp:cNvSpPr/>
      </dsp:nvSpPr>
      <dsp:spPr>
        <a:xfrm>
          <a:off x="70529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Областной уровень - 15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0529" y="1114692"/>
        <a:ext cx="2631945" cy="763726"/>
      </dsp:txXfrm>
    </dsp:sp>
    <dsp:sp modelId="{5E44F1CC-BC16-4CD7-99DE-E0BCBBF2049D}">
      <dsp:nvSpPr>
        <dsp:cNvPr id="0" name=""/>
        <dsp:cNvSpPr/>
      </dsp:nvSpPr>
      <dsp:spPr>
        <a:xfrm>
          <a:off x="2770891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255F05-7A33-4632-9407-122E8A7B050C}">
      <dsp:nvSpPr>
        <dsp:cNvPr id="0" name=""/>
        <dsp:cNvSpPr/>
      </dsp:nvSpPr>
      <dsp:spPr>
        <a:xfrm>
          <a:off x="2839308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Межмуниципальный уровень - 33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839308" y="1114692"/>
        <a:ext cx="2631945" cy="763726"/>
      </dsp:txXfrm>
    </dsp:sp>
    <dsp:sp modelId="{EAC30E70-A789-4965-90E2-7DECCC57508D}">
      <dsp:nvSpPr>
        <dsp:cNvPr id="0" name=""/>
        <dsp:cNvSpPr/>
      </dsp:nvSpPr>
      <dsp:spPr>
        <a:xfrm>
          <a:off x="5539670" y="1049697"/>
          <a:ext cx="2631945" cy="763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FEEBB-0494-4781-A2F4-DA02123830E3}">
      <dsp:nvSpPr>
        <dsp:cNvPr id="0" name=""/>
        <dsp:cNvSpPr/>
      </dsp:nvSpPr>
      <dsp:spPr>
        <a:xfrm>
          <a:off x="5608086" y="1114692"/>
          <a:ext cx="2631945" cy="7637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муниципального уровня</a:t>
          </a:r>
          <a:r>
            <a:rPr lang="ru-RU" sz="2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- 76</a:t>
          </a:r>
          <a:endParaRPr lang="ru-RU" sz="20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5608086" y="1114692"/>
        <a:ext cx="2631945" cy="763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image" Target="../media/image11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0.14754</cdr:x>
      <cdr:y>0</cdr:y>
    </cdr:from>
    <cdr:to>
      <cdr:x>0.90164</cdr:x>
      <cdr:y>0.15344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8072" y="0"/>
          <a:ext cx="331236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Доходы населения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0.03192</cdr:y>
    </cdr:from>
    <cdr:to>
      <cdr:x>0.87037</cdr:x>
      <cdr:y>0.20519</cdr:y>
    </cdr:to>
    <cdr:sp macro="" textlink="">
      <cdr:nvSpPr>
        <cdr:cNvPr id="3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85035"/>
          <a:ext cx="3384376" cy="4616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Объем отгруженных товаров организациями обрабатывающего производства, млн. рублей</a:t>
          </a:r>
          <a:endParaRPr kumimoji="0" lang="ru-RU" sz="1200" b="0" i="0" u="none" strike="noStrike" cap="none" normalizeH="0" baseline="0" dirty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0.02564</cdr:y>
    </cdr:from>
    <cdr:to>
      <cdr:x>1</cdr:x>
      <cdr:y>0.18202</cdr:y>
    </cdr:to>
    <cdr:sp macro="" textlink="">
      <cdr:nvSpPr>
        <cdr:cNvPr id="2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75708"/>
          <a:ext cx="4860032" cy="4616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Объем отгруженных товаров сельскохозяйственными организациями, млн. рублей</a:t>
          </a:r>
          <a:endParaRPr kumimoji="0" lang="ru-RU" sz="1200" b="0" i="0" u="none" strike="noStrike" cap="none" normalizeH="0" baseline="0" dirty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0.05034</cdr:x>
      <cdr:y>0.35593</cdr:y>
    </cdr:from>
    <cdr:to>
      <cdr:x>0.32493</cdr:x>
      <cdr:y>0.42856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022" y="1512168"/>
          <a:ext cx="1080120" cy="308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53 855,8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0.37985</cdr:x>
      <cdr:y>0.33898</cdr:y>
    </cdr:from>
    <cdr:to>
      <cdr:x>0.59952</cdr:x>
      <cdr:y>0.41161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94166" y="1440160"/>
          <a:ext cx="864096" cy="308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69 474,0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0.74597</cdr:x>
      <cdr:y>0.25424</cdr:y>
    </cdr:from>
    <cdr:to>
      <cdr:x>0.94734</cdr:x>
      <cdr:y>0.32687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34326" y="1080120"/>
          <a:ext cx="792088" cy="308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77 439,0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0.19221</cdr:x>
      <cdr:y>0.82857</cdr:y>
    </cdr:from>
    <cdr:to>
      <cdr:x>0.82377</cdr:x>
      <cdr:y>0.97143</cdr:y>
    </cdr:to>
    <cdr:sp macro="" textlink="">
      <cdr:nvSpPr>
        <cdr:cNvPr id="5" name="TextBox 24"/>
        <cdr:cNvSpPr txBox="1"/>
      </cdr:nvSpPr>
      <cdr:spPr>
        <a:xfrm xmlns:a="http://schemas.openxmlformats.org/drawingml/2006/main">
          <a:off x="1008112" y="2088232"/>
          <a:ext cx="3312368" cy="36004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9525" cmpd="sng">
          <a:solidFill>
            <a:sysClr val="window" lastClr="FFFFFF">
              <a:shade val="50000"/>
            </a:sysClr>
          </a:solidFill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dirty="0">
              <a:latin typeface="Times New Roman" pitchFamily="18" charset="0"/>
              <a:cs typeface="Times New Roman" pitchFamily="18" charset="0"/>
            </a:rPr>
            <a:t>в том числе в обрабатывающих производствах </a:t>
          </a:r>
        </a:p>
      </cdr:txBody>
    </cdr:sp>
  </cdr:relSizeAnchor>
  <cdr:relSizeAnchor xmlns:cdr="http://schemas.openxmlformats.org/drawingml/2006/chartDrawing">
    <cdr:from>
      <cdr:x>0.16475</cdr:x>
      <cdr:y>0.88571</cdr:y>
    </cdr:from>
    <cdr:to>
      <cdr:x>0.17662</cdr:x>
      <cdr:y>0.88571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="" xmlns:a16="http://schemas.microsoft.com/office/drawing/2014/main" id="{9267A7A1-9537-ABF9-6B5C-AA642A856BD5}"/>
            </a:ext>
          </a:extLst>
        </cdr:cNvPr>
        <cdr:cNvCxnSpPr/>
      </cdr:nvCxnSpPr>
      <cdr:spPr>
        <a:xfrm xmlns:a="http://schemas.openxmlformats.org/drawingml/2006/main">
          <a:off x="864096" y="2232248"/>
          <a:ext cx="62255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00B050"/>
          </a:solidFill>
          <a:prstDash val="solid"/>
          <a:tailEnd type="arrow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0.25171</cdr:x>
      <cdr:y>0.33898</cdr:y>
    </cdr:from>
    <cdr:to>
      <cdr:x>0.36432</cdr:x>
      <cdr:y>0.37288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V="1">
          <a:off x="990110" y="1440160"/>
          <a:ext cx="442951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0.37985</cdr:x>
      <cdr:y>0.25424</cdr:y>
    </cdr:from>
    <cdr:to>
      <cdr:x>0.5978</cdr:x>
      <cdr:y>0.32924</cdr:y>
    </cdr:to>
    <cdr:sp macro="" textlink="">
      <cdr:nvSpPr>
        <cdr:cNvPr id="11" name="Прямая со стрелкой 10"/>
        <cdr:cNvSpPr/>
      </cdr:nvSpPr>
      <cdr:spPr>
        <a:xfrm xmlns:a="http://schemas.openxmlformats.org/drawingml/2006/main" flipV="1">
          <a:off x="1494166" y="1080120"/>
          <a:ext cx="857320" cy="3186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0.59952</cdr:x>
      <cdr:y>0.18644</cdr:y>
    </cdr:from>
    <cdr:to>
      <cdr:x>0.8367</cdr:x>
      <cdr:y>0.26144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V="1">
          <a:off x="2358262" y="792088"/>
          <a:ext cx="932962" cy="3186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B050"/>
          </a:solidFill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0.33244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302433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Times New Roman" pitchFamily="18" charset="0"/>
              <a:cs typeface="Times New Roman" pitchFamily="18" charset="0"/>
            </a:rPr>
            <a:t>Оборот общественного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питания,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млн. рублей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0.95556</cdr:x>
      <cdr:y>0.12021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0" y="0"/>
          <a:ext cx="3096344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dirty="0">
              <a:latin typeface="Times New Roman" pitchFamily="18" charset="0"/>
              <a:cs typeface="Times New Roman" pitchFamily="18" charset="0"/>
            </a:rPr>
            <a:t>Оборот розничной 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торговли, млн</a:t>
          </a:r>
          <a:r>
            <a:rPr lang="ru-RU" sz="1200" dirty="0">
              <a:latin typeface="Times New Roman" pitchFamily="18" charset="0"/>
              <a:cs typeface="Times New Roman" pitchFamily="18" charset="0"/>
            </a:rPr>
            <a:t>. рублей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0.29126</cdr:x>
      <cdr:y>0.13787</cdr:y>
    </cdr:from>
    <cdr:to>
      <cdr:x>0.50793</cdr:x>
      <cdr:y>0.22951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1640" y="432048"/>
          <a:ext cx="990615" cy="287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+ 141,0</a:t>
          </a:r>
        </a:p>
      </cdr:txBody>
    </cdr:sp>
  </cdr:relSizeAnchor>
  <cdr:relSizeAnchor xmlns:cdr="http://schemas.openxmlformats.org/drawingml/2006/chartDrawing">
    <cdr:from>
      <cdr:x>0.28084</cdr:x>
      <cdr:y>0.0769</cdr:y>
    </cdr:from>
    <cdr:to>
      <cdr:x>0.52218</cdr:x>
      <cdr:y>0.18947</cdr:y>
    </cdr:to>
    <cdr:sp macro="" textlink="">
      <cdr:nvSpPr>
        <cdr:cNvPr id="3" name="Выгнутая вверх стрелка 2"/>
        <cdr:cNvSpPr/>
      </cdr:nvSpPr>
      <cdr:spPr>
        <a:xfrm xmlns:a="http://schemas.openxmlformats.org/drawingml/2006/main" rot="20936304">
          <a:off x="1284001" y="246515"/>
          <a:ext cx="1103390" cy="360863"/>
        </a:xfrm>
        <a:prstGeom xmlns:a="http://schemas.openxmlformats.org/drawingml/2006/main" prst="curvedDownArrow">
          <a:avLst>
            <a:gd name="adj1" fmla="val 25000"/>
            <a:gd name="adj2" fmla="val 29687"/>
            <a:gd name="adj3" fmla="val 31452"/>
          </a:avLst>
        </a:prstGeom>
        <a:solidFill xmlns:a="http://schemas.openxmlformats.org/drawingml/2006/main">
          <a:srgbClr val="2DA2BF"/>
        </a:solidFill>
        <a:ln xmlns:a="http://schemas.openxmlformats.org/drawingml/2006/main" w="25400" cap="flat" cmpd="sng" algn="ctr">
          <a:solidFill>
            <a:srgbClr val="2DA2BF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0.15137</cdr:x>
      <cdr:y>0.02905</cdr:y>
    </cdr:from>
    <cdr:to>
      <cdr:x>0.46177</cdr:x>
      <cdr:y>0.12829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20704225">
          <a:off x="692079" y="172839"/>
          <a:ext cx="1419115" cy="590426"/>
        </a:xfrm>
        <a:prstGeom xmlns:a="http://schemas.openxmlformats.org/drawingml/2006/main" prst="curvedDownArrow">
          <a:avLst>
            <a:gd name="adj1" fmla="val 25000"/>
            <a:gd name="adj2" fmla="val 29687"/>
            <a:gd name="adj3" fmla="val 31452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0.2205</cdr:x>
      <cdr:y>0.07262</cdr:y>
    </cdr:from>
    <cdr:to>
      <cdr:x>0.43717</cdr:x>
      <cdr:y>0.1258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08112" y="432048"/>
          <a:ext cx="990615" cy="316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dirty="0"/>
            <a:t>+ </a:t>
          </a:r>
          <a:r>
            <a:rPr lang="ru-RU" sz="1600" b="1" dirty="0">
              <a:latin typeface="Times New Roman" pitchFamily="18" charset="0"/>
              <a:cs typeface="Times New Roman" pitchFamily="18" charset="0"/>
            </a:rPr>
            <a:t>156,1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0.14286</cdr:y>
    </cdr:from>
    <cdr:to>
      <cdr:x>0.43482</cdr:x>
      <cdr:y>0.64286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67682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97,4</a:t>
          </a:r>
          <a:r>
            <a:rPr lang="ru-RU" sz="2400" b="1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0.0107</cdr:x>
      <cdr:y>0.42857</cdr:y>
    </cdr:from>
    <cdr:to>
      <cdr:x>0.02139</cdr:x>
      <cdr:y>0.47619</cdr:y>
    </cdr:to>
    <cdr:sp macro="" textlink="">
      <cdr:nvSpPr>
        <cdr:cNvPr id="2" name="Овал 1"/>
        <cdr:cNvSpPr/>
      </cdr:nvSpPr>
      <cdr:spPr>
        <a:xfrm xmlns:a="http://schemas.openxmlformats.org/drawingml/2006/main" flipH="1">
          <a:off x="72008" y="648072"/>
          <a:ext cx="72008" cy="72008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0.27227</cdr:x>
      <cdr:y>0.42857</cdr:y>
    </cdr:from>
    <cdr:to>
      <cdr:x>0.28297</cdr:x>
      <cdr:y>0.47619</cdr:y>
    </cdr:to>
    <cdr:sp macro="" textlink="">
      <cdr:nvSpPr>
        <cdr:cNvPr id="3" name="Овал 2"/>
        <cdr:cNvSpPr/>
      </cdr:nvSpPr>
      <cdr:spPr>
        <a:xfrm xmlns:a="http://schemas.openxmlformats.org/drawingml/2006/main" flipH="1">
          <a:off x="1872208" y="648072"/>
          <a:ext cx="73548" cy="7200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0.02139</cdr:x>
      <cdr:y>0.2</cdr:y>
    </cdr:from>
    <cdr:to>
      <cdr:x>0.27227</cdr:x>
      <cdr:y>0.71429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8646" y="216024"/>
          <a:ext cx="1860733" cy="555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Times New Roman" pitchFamily="18" charset="0"/>
              <a:cs typeface="Times New Roman" pitchFamily="18" charset="0"/>
            </a:rPr>
            <a:t>План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18 407,0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0.28274</cdr:x>
      <cdr:y>0.2</cdr:y>
    </cdr:from>
    <cdr:to>
      <cdr:x>0.54919</cdr:x>
      <cdr:y>0.57143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97033" y="216024"/>
          <a:ext cx="1976213" cy="401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ru-RU" sz="1800" b="1" dirty="0">
              <a:latin typeface="Times New Roman" pitchFamily="18" charset="0"/>
              <a:cs typeface="Times New Roman" pitchFamily="18" charset="0"/>
            </a:rPr>
            <a:t>Факт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17 068,2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0.54635</cdr:x>
      <cdr:y>0.971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481458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92,7%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0.13636</cdr:y>
    </cdr:from>
    <cdr:to>
      <cdr:x>0.6044</cdr:x>
      <cdr:y>0.65571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16024"/>
          <a:ext cx="3894879" cy="8227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План 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217 527,4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Факт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213 997,0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0.02198</cdr:x>
      <cdr:y>0.30857</cdr:y>
    </cdr:from>
    <cdr:to>
      <cdr:x>0.03297</cdr:x>
      <cdr:y>0.34714</cdr:y>
    </cdr:to>
    <cdr:sp macro="" textlink="">
      <cdr:nvSpPr>
        <cdr:cNvPr id="3" name="Овал 2"/>
        <cdr:cNvSpPr/>
      </cdr:nvSpPr>
      <cdr:spPr>
        <a:xfrm xmlns:a="http://schemas.openxmlformats.org/drawingml/2006/main" flipH="1">
          <a:off x="144016" y="576064"/>
          <a:ext cx="72008" cy="72008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0.35297</cdr:x>
      <cdr:y>0.27273</cdr:y>
    </cdr:from>
    <cdr:to>
      <cdr:x>0.36396</cdr:x>
      <cdr:y>0.3113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2376264" y="432048"/>
          <a:ext cx="73987" cy="6110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0.46269</cdr:x>
      <cdr:y>0.83999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231811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98,4%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0.0199</cdr:x>
      <cdr:y>0.30435</cdr:y>
    </cdr:from>
    <cdr:to>
      <cdr:x>0.66794</cdr:x>
      <cdr:y>0.62451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016" y="504056"/>
          <a:ext cx="4689423" cy="530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План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370 398,8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Факт 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351 141,9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0.33833</cdr:x>
      <cdr:y>0.43478</cdr:y>
    </cdr:from>
    <cdr:to>
      <cdr:x>0.34827</cdr:x>
      <cdr:y>0.48024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2448272" y="720080"/>
          <a:ext cx="71929" cy="7529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 w="25400" cap="flat" cmpd="sng" algn="ctr">
          <a:solidFill>
            <a:schemeClr val="accent6">
              <a:lumMod val="40000"/>
              <a:lumOff val="60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0.0398</cdr:x>
      <cdr:y>0.43478</cdr:y>
    </cdr:from>
    <cdr:to>
      <cdr:x>0.04975</cdr:x>
      <cdr:y>0.48024</cdr:y>
    </cdr:to>
    <cdr:sp macro="" textlink="">
      <cdr:nvSpPr>
        <cdr:cNvPr id="4" name="Овал 3"/>
        <cdr:cNvSpPr/>
      </cdr:nvSpPr>
      <cdr:spPr>
        <a:xfrm xmlns:a="http://schemas.openxmlformats.org/drawingml/2006/main" flipH="1" flipV="1">
          <a:off x="288032" y="720080"/>
          <a:ext cx="72002" cy="75290"/>
        </a:xfrm>
        <a:prstGeom xmlns:a="http://schemas.openxmlformats.org/drawingml/2006/main" prst="ellipse">
          <a:avLst/>
        </a:prstGeom>
        <a:solidFill xmlns:a="http://schemas.openxmlformats.org/drawingml/2006/main">
          <a:srgbClr val="00B0F0"/>
        </a:solidFill>
        <a:ln xmlns:a="http://schemas.openxmlformats.org/drawingml/2006/main" w="25400" cap="flat" cmpd="sng" algn="ctr">
          <a:solidFill>
            <a:srgbClr val="00B0F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r>
            <a:rPr lang="ru-RU" dirty="0"/>
            <a:t>  </a:t>
          </a:r>
        </a:p>
      </cdr:txBody>
    </cdr:sp>
  </cdr:relSizeAnchor>
  <cdr:relSizeAnchor xmlns:cdr="http://schemas.openxmlformats.org/drawingml/2006/chartDrawing">
    <cdr:from>
      <cdr:x>0.64681</cdr:x>
      <cdr:y>0.04348</cdr:y>
    </cdr:from>
    <cdr:to>
      <cdr:x>0.82593</cdr:x>
      <cdr:y>0.2479</cdr:y>
    </cdr:to>
    <cdr:sp macro="" textlink="">
      <cdr:nvSpPr>
        <cdr:cNvPr id="5" name="TextBox 2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80509" y="72009"/>
          <a:ext cx="1296165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600" dirty="0">
              <a:latin typeface="Times New Roman" pitchFamily="18" charset="0"/>
              <a:cs typeface="Times New Roman" pitchFamily="18" charset="0"/>
            </a:rPr>
            <a:t>тыс. рублей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0.51987</cdr:x>
      <cdr:y>0.79316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3481458" cy="1008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94,8%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0.01036</cdr:x>
      <cdr:y>0.18439</cdr:y>
    </cdr:from>
    <cdr:to>
      <cdr:x>0.49537</cdr:x>
      <cdr:y>0.73755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288032"/>
          <a:ext cx="3369974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85,4%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0.0625</cdr:y>
    </cdr:from>
    <cdr:to>
      <cdr:x>0.6</cdr:x>
      <cdr:y>0.9375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2008"/>
          <a:ext cx="3369974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98,4%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0.06291</cdr:x>
      <cdr:y>0</cdr:y>
    </cdr:from>
    <cdr:to>
      <cdr:x>0.51763</cdr:x>
      <cdr:y>0.9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8434" y="0"/>
          <a:ext cx="295232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ru-RU" sz="1600" b="1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Исполнено </a:t>
          </a:r>
          <a:r>
            <a:rPr lang="ru-RU" sz="2800" b="1" dirty="0">
              <a:latin typeface="Times New Roman" pitchFamily="18" charset="0"/>
              <a:cs typeface="Times New Roman" pitchFamily="18" charset="0"/>
            </a:rPr>
            <a:t>99,5%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0.66942</cdr:x>
      <cdr:y>0.05814</cdr:y>
    </cdr:from>
    <cdr:to>
      <cdr:x>0.98928</cdr:x>
      <cdr:y>0.38372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32647" y="360039"/>
          <a:ext cx="2786943" cy="201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>
              <a:latin typeface="Times New Roman" pitchFamily="18" charset="0"/>
              <a:cs typeface="Times New Roman" pitchFamily="18" charset="0"/>
            </a:rPr>
            <a:t>На реализацию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             17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муниципальных программ  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                       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в 2025 году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направлено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r>
            <a:rPr lang="ru-RU" sz="1800" b="1" dirty="0">
              <a:latin typeface="Times New Roman" pitchFamily="18" charset="0"/>
              <a:cs typeface="Times New Roman" pitchFamily="18" charset="0"/>
            </a:rPr>
            <a:t>2 524 220,7 тыс. рублей</a:t>
          </a:r>
          <a:endParaRPr lang="ru-RU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488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17C5499-AD40-4B86-96B5-8C2BB8274DE2}" type="datetimeFigureOut">
              <a:rPr lang="ru-RU"/>
              <a:pPr>
                <a:defRPr/>
              </a:pPr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717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488" y="9428717"/>
            <a:ext cx="2944600" cy="496331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5850C49-055A-4B95-9709-7D559BF88F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488" y="1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D8E718E-8D4D-4F61-98DE-4F4C763D0861}" type="datetimeFigureOut">
              <a:rPr lang="ru-RU"/>
              <a:pPr>
                <a:defRPr/>
              </a:pPr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3563"/>
            <a:ext cx="5438140" cy="4468577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717"/>
            <a:ext cx="2944600" cy="49633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488" y="9428717"/>
            <a:ext cx="2944600" cy="496331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ECC971D-FC8D-419A-AAB1-C3DCBB2830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559219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1117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223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351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462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60013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6pPr>
    <a:lvl7pPr marL="3072016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7pPr>
    <a:lvl8pPr marL="3584018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8pPr>
    <a:lvl9pPr marL="4096021" algn="l" defTabSz="1024005" rtl="0" eaLnBrk="1" latinLnBrk="0" hangingPunct="1">
      <a:defRPr sz="13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593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altLang="ru-RU" sz="1400" dirty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4CB442-8E62-4FEF-A15D-A71F76AA2926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32E36-8DCB-4199-A68C-6999DBCF3E9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060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138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C0CA04-5287-4B33-A775-4404CCEF9720}" type="slidenum">
              <a:rPr lang="ru-RU" altLang="ru-RU" smtClean="0"/>
              <a:pPr/>
              <a:t>47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240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A86CF17-FCB4-45E5-87AA-E32B74250BE7}" type="slidenum">
              <a:rPr lang="ru-RU" altLang="ru-RU" smtClean="0"/>
              <a:pPr/>
              <a:t>48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547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9FB1B8-1EBD-417E-B5E5-5CBAA4311A74}" type="slidenum">
              <a:rPr lang="ru-RU" altLang="ru-RU" smtClean="0"/>
              <a:pPr/>
              <a:t>57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65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A5EE7D-7746-4DCD-8511-670E658FBD17}" type="slidenum">
              <a:rPr lang="ru-RU" altLang="ru-RU" smtClean="0"/>
              <a:pPr/>
              <a:t>61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75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CB874C-320D-4BC4-AE8D-993B4B642C11}" type="slidenum">
              <a:rPr lang="ru-RU" altLang="ru-RU" smtClean="0"/>
              <a:pPr/>
              <a:t>63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Заметки 2"/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ru-RU" altLang="ru-RU" sz="1400" dirty="0"/>
          </a:p>
        </p:txBody>
      </p:sp>
      <p:sp>
        <p:nvSpPr>
          <p:cNvPr id="10854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9C5080-2038-4DBD-A45D-726568127F8D}" type="slidenum">
              <a:rPr lang="ru-RU" altLang="ru-RU" smtClean="0"/>
              <a:pPr/>
              <a:t>67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821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4C710-9345-426C-BA90-C3E49A3E0322}" type="slidenum">
              <a:rPr lang="ru-RU" smtClean="0">
                <a:solidFill>
                  <a:prstClr val="black"/>
                </a:solidFill>
              </a:rPr>
              <a:pPr/>
              <a:t>86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4C710-9345-426C-BA90-C3E49A3E0322}" type="slidenum">
              <a:rPr lang="ru-RU" smtClean="0">
                <a:solidFill>
                  <a:prstClr val="black"/>
                </a:solidFill>
              </a:rPr>
              <a:pPr/>
              <a:t>87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 altLang="ru-RU" sz="1400" dirty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92F73E-0AAE-41C5-A65B-471D2ED98C3D}" type="slidenum">
              <a:rPr lang="ru-RU" altLang="ru-RU" smtClean="0"/>
              <a:pPr/>
              <a:t>99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5" cy="1989"/>
              <a:chOff x="0" y="672"/>
              <a:chExt cx="1805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4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6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9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6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9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4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9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714" dirty="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1843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572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786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9D94B-0A85-4486-9647-EFBAC01C4D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1636D-2818-42DF-94B2-AE2612F4D7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6"/>
          </a:xfrm>
        </p:spPr>
        <p:txBody>
          <a:bodyPr anchor="b"/>
          <a:lstStyle>
            <a:lvl1pPr marL="0" indent="0">
              <a:buNone/>
              <a:defRPr sz="2214"/>
            </a:lvl1pPr>
            <a:lvl2pPr marL="512075" indent="0">
              <a:buNone/>
              <a:defRPr sz="2000"/>
            </a:lvl2pPr>
            <a:lvl3pPr marL="1024148" indent="0">
              <a:buNone/>
              <a:defRPr sz="1786"/>
            </a:lvl3pPr>
            <a:lvl4pPr marL="1536223" indent="0">
              <a:buNone/>
              <a:defRPr sz="1571"/>
            </a:lvl4pPr>
            <a:lvl5pPr marL="2048297" indent="0">
              <a:buNone/>
              <a:defRPr sz="1571"/>
            </a:lvl5pPr>
            <a:lvl6pPr marL="2560371" indent="0">
              <a:buNone/>
              <a:defRPr sz="1571"/>
            </a:lvl6pPr>
            <a:lvl7pPr marL="3072446" indent="0">
              <a:buNone/>
              <a:defRPr sz="1571"/>
            </a:lvl7pPr>
            <a:lvl8pPr marL="3584520" indent="0">
              <a:buNone/>
              <a:defRPr sz="1571"/>
            </a:lvl8pPr>
            <a:lvl9pPr marL="4096594" indent="0">
              <a:buNone/>
              <a:defRPr sz="157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3DF33-65D0-4CAC-B1F2-5A534604C4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3143"/>
            </a:lvl1pPr>
            <a:lvl2pPr>
              <a:defRPr sz="2714"/>
            </a:lvl2pPr>
            <a:lvl3pPr>
              <a:defRPr sz="2214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3143"/>
            </a:lvl1pPr>
            <a:lvl2pPr>
              <a:defRPr sz="2714"/>
            </a:lvl2pPr>
            <a:lvl3pPr>
              <a:defRPr sz="2214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50A70-3AD1-4C52-83BE-0AD928DB7A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714" b="1"/>
            </a:lvl1pPr>
            <a:lvl2pPr marL="512075" indent="0">
              <a:buNone/>
              <a:defRPr sz="2214" b="1"/>
            </a:lvl2pPr>
            <a:lvl3pPr marL="1024148" indent="0">
              <a:buNone/>
              <a:defRPr sz="2000" b="1"/>
            </a:lvl3pPr>
            <a:lvl4pPr marL="1536223" indent="0">
              <a:buNone/>
              <a:defRPr sz="1786" b="1"/>
            </a:lvl4pPr>
            <a:lvl5pPr marL="2048297" indent="0">
              <a:buNone/>
              <a:defRPr sz="1786" b="1"/>
            </a:lvl5pPr>
            <a:lvl6pPr marL="2560371" indent="0">
              <a:buNone/>
              <a:defRPr sz="1786" b="1"/>
            </a:lvl6pPr>
            <a:lvl7pPr marL="3072446" indent="0">
              <a:buNone/>
              <a:defRPr sz="1786" b="1"/>
            </a:lvl7pPr>
            <a:lvl8pPr marL="3584520" indent="0">
              <a:buNone/>
              <a:defRPr sz="1786" b="1"/>
            </a:lvl8pPr>
            <a:lvl9pPr marL="4096594" indent="0">
              <a:buNone/>
              <a:defRPr sz="178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714"/>
            </a:lvl1pPr>
            <a:lvl2pPr>
              <a:defRPr sz="2214"/>
            </a:lvl2pPr>
            <a:lvl3pPr>
              <a:defRPr sz="2000"/>
            </a:lvl3pPr>
            <a:lvl4pPr>
              <a:defRPr sz="1786"/>
            </a:lvl4pPr>
            <a:lvl5pPr>
              <a:defRPr sz="1786"/>
            </a:lvl5pPr>
            <a:lvl6pPr>
              <a:defRPr sz="1786"/>
            </a:lvl6pPr>
            <a:lvl7pPr>
              <a:defRPr sz="1786"/>
            </a:lvl7pPr>
            <a:lvl8pPr>
              <a:defRPr sz="1786"/>
            </a:lvl8pPr>
            <a:lvl9pPr>
              <a:defRPr sz="178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3"/>
          </a:xfrm>
        </p:spPr>
        <p:txBody>
          <a:bodyPr anchor="b"/>
          <a:lstStyle>
            <a:lvl1pPr marL="0" indent="0">
              <a:buNone/>
              <a:defRPr sz="2714" b="1"/>
            </a:lvl1pPr>
            <a:lvl2pPr marL="512075" indent="0">
              <a:buNone/>
              <a:defRPr sz="2214" b="1"/>
            </a:lvl2pPr>
            <a:lvl3pPr marL="1024148" indent="0">
              <a:buNone/>
              <a:defRPr sz="2000" b="1"/>
            </a:lvl3pPr>
            <a:lvl4pPr marL="1536223" indent="0">
              <a:buNone/>
              <a:defRPr sz="1786" b="1"/>
            </a:lvl4pPr>
            <a:lvl5pPr marL="2048297" indent="0">
              <a:buNone/>
              <a:defRPr sz="1786" b="1"/>
            </a:lvl5pPr>
            <a:lvl6pPr marL="2560371" indent="0">
              <a:buNone/>
              <a:defRPr sz="1786" b="1"/>
            </a:lvl6pPr>
            <a:lvl7pPr marL="3072446" indent="0">
              <a:buNone/>
              <a:defRPr sz="1786" b="1"/>
            </a:lvl7pPr>
            <a:lvl8pPr marL="3584520" indent="0">
              <a:buNone/>
              <a:defRPr sz="1786" b="1"/>
            </a:lvl8pPr>
            <a:lvl9pPr marL="4096594" indent="0">
              <a:buNone/>
              <a:defRPr sz="178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714"/>
            </a:lvl1pPr>
            <a:lvl2pPr>
              <a:defRPr sz="2214"/>
            </a:lvl2pPr>
            <a:lvl3pPr>
              <a:defRPr sz="2000"/>
            </a:lvl3pPr>
            <a:lvl4pPr>
              <a:defRPr sz="1786"/>
            </a:lvl4pPr>
            <a:lvl5pPr>
              <a:defRPr sz="1786"/>
            </a:lvl5pPr>
            <a:lvl6pPr>
              <a:defRPr sz="1786"/>
            </a:lvl6pPr>
            <a:lvl7pPr>
              <a:defRPr sz="1786"/>
            </a:lvl7pPr>
            <a:lvl8pPr>
              <a:defRPr sz="1786"/>
            </a:lvl8pPr>
            <a:lvl9pPr>
              <a:defRPr sz="178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21B20-E551-423D-8AFE-8A212F3F15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CE6F3-AE88-41BA-8D0D-CB09BBA2A6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3BF1D-B088-4CC6-A7EB-AA60F8A271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1"/>
          </a:xfrm>
        </p:spPr>
        <p:txBody>
          <a:bodyPr anchor="b"/>
          <a:lstStyle>
            <a:lvl1pPr algn="l">
              <a:defRPr sz="22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3572"/>
            </a:lvl1pPr>
            <a:lvl2pPr>
              <a:defRPr sz="3143"/>
            </a:lvl2pPr>
            <a:lvl3pPr>
              <a:defRPr sz="2714"/>
            </a:lvl3pPr>
            <a:lvl4pPr>
              <a:defRPr sz="2214"/>
            </a:lvl4pPr>
            <a:lvl5pPr>
              <a:defRPr sz="2214"/>
            </a:lvl5pPr>
            <a:lvl6pPr>
              <a:defRPr sz="2214"/>
            </a:lvl6pPr>
            <a:lvl7pPr>
              <a:defRPr sz="2214"/>
            </a:lvl7pPr>
            <a:lvl8pPr>
              <a:defRPr sz="2214"/>
            </a:lvl8pPr>
            <a:lvl9pPr>
              <a:defRPr sz="221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571"/>
            </a:lvl1pPr>
            <a:lvl2pPr marL="512075" indent="0">
              <a:buNone/>
              <a:defRPr sz="1357"/>
            </a:lvl2pPr>
            <a:lvl3pPr marL="1024148" indent="0">
              <a:buNone/>
              <a:defRPr sz="1143"/>
            </a:lvl3pPr>
            <a:lvl4pPr marL="1536223" indent="0">
              <a:buNone/>
              <a:defRPr sz="1000"/>
            </a:lvl4pPr>
            <a:lvl5pPr marL="2048297" indent="0">
              <a:buNone/>
              <a:defRPr sz="1000"/>
            </a:lvl5pPr>
            <a:lvl6pPr marL="2560371" indent="0">
              <a:buNone/>
              <a:defRPr sz="1000"/>
            </a:lvl6pPr>
            <a:lvl7pPr marL="3072446" indent="0">
              <a:buNone/>
              <a:defRPr sz="1000"/>
            </a:lvl7pPr>
            <a:lvl8pPr marL="3584520" indent="0">
              <a:buNone/>
              <a:defRPr sz="1000"/>
            </a:lvl8pPr>
            <a:lvl9pPr marL="409659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910A7-B786-43A1-B897-2CDD8D854A8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214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572"/>
            </a:lvl1pPr>
            <a:lvl2pPr marL="512075" indent="0">
              <a:buNone/>
              <a:defRPr sz="3143"/>
            </a:lvl2pPr>
            <a:lvl3pPr marL="1024148" indent="0">
              <a:buNone/>
              <a:defRPr sz="2714"/>
            </a:lvl3pPr>
            <a:lvl4pPr marL="1536223" indent="0">
              <a:buNone/>
              <a:defRPr sz="2214"/>
            </a:lvl4pPr>
            <a:lvl5pPr marL="2048297" indent="0">
              <a:buNone/>
              <a:defRPr sz="2214"/>
            </a:lvl5pPr>
            <a:lvl6pPr marL="2560371" indent="0">
              <a:buNone/>
              <a:defRPr sz="2214"/>
            </a:lvl6pPr>
            <a:lvl7pPr marL="3072446" indent="0">
              <a:buNone/>
              <a:defRPr sz="2214"/>
            </a:lvl7pPr>
            <a:lvl8pPr marL="3584520" indent="0">
              <a:buNone/>
              <a:defRPr sz="2214"/>
            </a:lvl8pPr>
            <a:lvl9pPr marL="4096594" indent="0">
              <a:buNone/>
              <a:defRPr sz="2214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571"/>
            </a:lvl1pPr>
            <a:lvl2pPr marL="512075" indent="0">
              <a:buNone/>
              <a:defRPr sz="1357"/>
            </a:lvl2pPr>
            <a:lvl3pPr marL="1024148" indent="0">
              <a:buNone/>
              <a:defRPr sz="1143"/>
            </a:lvl3pPr>
            <a:lvl4pPr marL="1536223" indent="0">
              <a:buNone/>
              <a:defRPr sz="1000"/>
            </a:lvl4pPr>
            <a:lvl5pPr marL="2048297" indent="0">
              <a:buNone/>
              <a:defRPr sz="1000"/>
            </a:lvl5pPr>
            <a:lvl6pPr marL="2560371" indent="0">
              <a:buNone/>
              <a:defRPr sz="1000"/>
            </a:lvl6pPr>
            <a:lvl7pPr marL="3072446" indent="0">
              <a:buNone/>
              <a:defRPr sz="1000"/>
            </a:lvl7pPr>
            <a:lvl8pPr marL="3584520" indent="0">
              <a:buNone/>
              <a:defRPr sz="1000"/>
            </a:lvl8pPr>
            <a:lvl9pPr marL="409659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3C4F2-5C37-4735-A1F4-73428935A3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8DC82-7D60-4685-83B5-6CAE0A8073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B7BAB-2813-4F32-B58B-5C2EB7544F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2FBEE-3591-4D36-89FA-F8CE4C7AF6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85457-169C-4069-B9A3-8465BAA917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2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7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838200" y="4076701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86902-1B46-40DD-8A44-F6090D5A16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2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8077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8077" y="40767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3D60F-B41C-47E8-B730-B6624F5A85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44477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38202" y="19050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838202" y="4076701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918077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1DD23-D7A1-45AA-B95F-23964D4EA1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357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 Black" pitchFamily="34" charset="0"/>
              </a:defRPr>
            </a:lvl1pPr>
          </a:lstStyle>
          <a:p>
            <a:pPr>
              <a:defRPr/>
            </a:pPr>
            <a:fld id="{FFC44E61-D33C-4E23-BEE5-E94F475A12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714" dirty="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3378" tIns="71689" rIns="143378" bIns="716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43378" tIns="71689" rIns="143378" bIns="716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833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43378" tIns="71689" rIns="143378" bIns="716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57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98" r:id="rId1"/>
    <p:sldLayoutId id="2147486583" r:id="rId2"/>
    <p:sldLayoutId id="2147486584" r:id="rId3"/>
    <p:sldLayoutId id="2147486585" r:id="rId4"/>
    <p:sldLayoutId id="2147486586" r:id="rId5"/>
    <p:sldLayoutId id="2147486587" r:id="rId6"/>
    <p:sldLayoutId id="2147486588" r:id="rId7"/>
    <p:sldLayoutId id="2147486589" r:id="rId8"/>
    <p:sldLayoutId id="2147486590" r:id="rId9"/>
    <p:sldLayoutId id="2147486591" r:id="rId10"/>
    <p:sldLayoutId id="2147486592" r:id="rId11"/>
    <p:sldLayoutId id="2147486593" r:id="rId12"/>
    <p:sldLayoutId id="2147486594" r:id="rId13"/>
    <p:sldLayoutId id="2147486599" r:id="rId14"/>
    <p:sldLayoutId id="2147486600" r:id="rId15"/>
    <p:sldLayoutId id="2147486601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Arial" charset="0"/>
        </a:defRPr>
      </a:lvl5pPr>
      <a:lvl6pPr marL="512075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6pPr>
      <a:lvl7pPr marL="1024148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7pPr>
      <a:lvl8pPr marL="1536223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8pPr>
      <a:lvl9pPr marL="2048297" algn="l" rtl="0" fontAlgn="base">
        <a:spcBef>
          <a:spcPct val="0"/>
        </a:spcBef>
        <a:spcAft>
          <a:spcPct val="0"/>
        </a:spcAft>
        <a:defRPr sz="4929">
          <a:solidFill>
            <a:schemeClr val="tx1"/>
          </a:solidFill>
          <a:latin typeface="Arial" charset="0"/>
        </a:defRPr>
      </a:lvl9pPr>
    </p:titleStyle>
    <p:bodyStyle>
      <a:lvl1pPr marL="382588" indent="-38258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30263" indent="-3190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3100">
          <a:solidFill>
            <a:schemeClr val="tx1"/>
          </a:solidFill>
          <a:latin typeface="+mn-lt"/>
        </a:defRPr>
      </a:lvl2pPr>
      <a:lvl3pPr marL="1277938" indent="-2540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700">
          <a:solidFill>
            <a:schemeClr val="tx1"/>
          </a:solidFill>
          <a:latin typeface="+mn-lt"/>
        </a:defRPr>
      </a:lvl3pPr>
      <a:lvl4pPr marL="1790700" indent="-2540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200">
          <a:solidFill>
            <a:schemeClr val="tx1"/>
          </a:solidFill>
          <a:latin typeface="+mn-lt"/>
        </a:defRPr>
      </a:lvl4pPr>
      <a:lvl5pPr marL="2303463" indent="-2540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5pPr>
      <a:lvl6pPr marL="2816408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6pPr>
      <a:lvl7pPr marL="3328482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7pPr>
      <a:lvl8pPr marL="3840557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8pPr>
      <a:lvl9pPr marL="4352631" indent="-256037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214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2075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4148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6223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8297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60371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2446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4520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6594" algn="l" defTabSz="10241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lapaevskoe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0%D0%BF%D0%B0%D0%B4%D0%BD%D0%BE-%D0%A1%D0%B8%D0%B1%D0%B8%D1%80%D1%81%D0%BA%D0%B0%D1%8F_%D1%80%D0%B0%D0%B2%D0%BD%D0%B8%D0%BD%D0%B0" TargetMode="External"/><Relationship Id="rId13" Type="http://schemas.openxmlformats.org/officeDocument/2006/relationships/hyperlink" Target="https://ru.wikipedia.org/wiki/%D0%90%D1%80%D1%82%D1%91%D0%BC%D0%BE%D0%B2%D1%81%D0%BA%D0%B8%D0%B9_%D0%B3%D0%BE%D1%80%D0%BE%D0%B4%D1%81%D0%BA%D0%BE%D0%B9_%D0%BE%D0%BA%D1%80%D1%83%D0%B3_(%D0%A1%D0%B2%D0%B5%D1%80%D0%B4%D0%BB%D0%BE%D0%B2%D1%81%D0%BA%D0%B0%D1%8F_%D0%BE%D0%B1%D0%BB%D0%B0%D1%81%D1%82%D1%8C)" TargetMode="External"/><Relationship Id="rId18" Type="http://schemas.openxmlformats.org/officeDocument/2006/relationships/hyperlink" Target="https://ru.wikipedia.org/wiki/2004_%D0%B3%D0%BE%D0%B4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s://ru.wikipedia.org/wiki/2006_%D0%B3%D0%BE%D0%B4" TargetMode="External"/><Relationship Id="rId7" Type="http://schemas.openxmlformats.org/officeDocument/2006/relationships/hyperlink" Target="https://ru.wikipedia.org/wiki/%D0%97%D0%B0%D1%83%D1%80%D0%B0%D0%BB%D1%8C%D1%81%D0%BA%D0%B0%D1%8F_%D1%80%D0%B0%D0%B2%D0%BD%D0%B8%D0%BD%D0%B0" TargetMode="External"/><Relationship Id="rId12" Type="http://schemas.openxmlformats.org/officeDocument/2006/relationships/hyperlink" Target="https://ru.wikipedia.org/wiki/%D0%A2%D1%83%D1%80%D0%B8%D0%BD%D1%81%D0%BA%D0%B8%D0%B9_%D0%B3%D0%BE%D1%80%D0%BE%D0%B4%D1%81%D0%BA%D0%BE%D0%B9_%D0%BE%D0%BA%D1%80%D1%83%D0%B3" TargetMode="External"/><Relationship Id="rId17" Type="http://schemas.openxmlformats.org/officeDocument/2006/relationships/hyperlink" Target="https://ru.wikipedia.org/wiki/31_%D0%B4%D0%B5%D0%BA%D0%B0%D0%B1%D1%80%D1%8F" TargetMode="External"/><Relationship Id="rId2" Type="http://schemas.openxmlformats.org/officeDocument/2006/relationships/image" Target="../media/image3.png"/><Relationship Id="rId16" Type="http://schemas.openxmlformats.org/officeDocument/2006/relationships/hyperlink" Target="https://ru.wikipedia.org/wiki/%D0%9C%D0%B0%D1%85%D0%BD%D1%91%D0%B2%D1%81%D0%BA%D0%BE%D0%B5_%D0%BC%D1%83%D0%BD%D0%B8%D1%86%D0%B8%D0%BF%D0%B0%D0%BB%D1%8C%D0%BD%D0%BE%D0%B5_%D0%BE%D0%B1%D1%80%D0%B0%D0%B7%D0%BE%D0%B2%D0%B0%D0%BD%D0%B8%D0%B5" TargetMode="External"/><Relationship Id="rId20" Type="http://schemas.openxmlformats.org/officeDocument/2006/relationships/hyperlink" Target="https://ru.wikipedia.org/wiki/1_%D1%8F%D0%BD%D0%B2%D0%B0%D1%80%D1%8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A1%D1%80%D0%B5%D0%B4%D0%BD%D0%B8%D0%B9_%D0%A3%D1%80%D0%B0%D0%BB" TargetMode="External"/><Relationship Id="rId11" Type="http://schemas.openxmlformats.org/officeDocument/2006/relationships/hyperlink" Target="https://ru.wikipedia.org/wiki/%D0%92%D0%B5%D1%80%D1%85%D0%BD%D0%B5%D1%81%D0%B0%D0%BB%D0%B4%D0%B8%D0%BD%D1%81%D0%BA%D0%B8%D0%B9_%D0%B3%D0%BE%D1%80%D0%BE%D0%B4%D1%81%D0%BA%D0%BE%D0%B9_%D0%BE%D0%BA%D1%80%D1%83%D0%B3" TargetMode="External"/><Relationship Id="rId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15" Type="http://schemas.openxmlformats.org/officeDocument/2006/relationships/hyperlink" Target="https://ru.wikipedia.org/wiki/%D0%98%D1%80%D0%B1%D0%B8%D1%82%D1%81%D0%BA%D0%BE%D0%B5_%D0%BC%D1%83%D0%BD%D0%B8%D1%86%D0%B8%D0%BF%D0%B0%D0%BB%D1%8C%D0%BD%D0%BE%D0%B5_%D0%BE%D0%B1%D1%80%D0%B0%D0%B7%D0%BE%D0%B2%D0%B0%D0%BD%D0%B8%D0%B5" TargetMode="External"/><Relationship Id="rId23" Type="http://schemas.openxmlformats.org/officeDocument/2006/relationships/image" Target="../media/image1.png"/><Relationship Id="rId10" Type="http://schemas.openxmlformats.org/officeDocument/2006/relationships/hyperlink" Target="https://ru.wikipedia.org/wiki/%D0%93%D0%BE%D1%80%D0%BD%D0%BE%D1%83%D1%80%D0%B0%D0%BB%D1%8C%D1%81%D0%BA%D0%B8%D0%B9_%D0%B3%D0%BE%D1%80%D0%BE%D0%B4%D1%81%D0%BA%D0%BE%D0%B9_%D0%BE%D0%BA%D1%80%D1%83%D0%B3" TargetMode="External"/><Relationship Id="rId19" Type="http://schemas.openxmlformats.org/officeDocument/2006/relationships/hyperlink" Target="https://ru.wikipedia.org/wiki/%D0%90%D0%BB%D0%B0%D0%BF%D0%B0%D0%B5%D0%B2%D1%81%D0%BA%D0%BE%D0%B5_%D0%BC%D1%83%D0%BD%D0%B8%D1%86%D0%B8%D0%BF%D0%B0%D0%BB%D1%8C%D0%BD%D0%BE%D0%B5_%D0%BE%D0%B1%D1%80%D0%B0%D0%B7%D0%BE%D0%B2%D0%B0%D0%BD%D0%B8%D0%B5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s://ru.wikipedia.org/wiki/%D0%A0%D0%B5%D0%B6%D0%B5%D0%B2%D1%81%D0%BA%D0%BE%D0%B9_%D0%B3%D0%BE%D1%80%D0%BE%D0%B4%D1%81%D0%BA%D0%BE%D0%B9_%D0%BE%D0%BA%D1%80%D1%83%D0%B3" TargetMode="External"/><Relationship Id="rId14" Type="http://schemas.openxmlformats.org/officeDocument/2006/relationships/hyperlink" Target="https://ru.wikipedia.org/wiki/%D0%93%D0%BE%D1%80%D0%BE%D0%B4%D1%81%D0%BA%D0%BE%D0%B9_%D0%BE%D0%BA%D1%80%D1%83%D0%B3_%D0%9D%D0%B8%D0%B6%D0%BD%D1%8F%D1%8F_%D0%A1%D0%B0%D0%BB%D0%B4%D0%B0" TargetMode="External"/><Relationship Id="rId22" Type="http://schemas.openxmlformats.org/officeDocument/2006/relationships/hyperlink" Target="https://ru.wikipedia.org/wiki/2009_%D0%B3%D0%BE%D0%B4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5.xml"/><Relationship Id="rId5" Type="http://schemas.openxmlformats.org/officeDocument/2006/relationships/chart" Target="../charts/chart44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7.xml"/><Relationship Id="rId5" Type="http://schemas.openxmlformats.org/officeDocument/2006/relationships/chart" Target="../charts/chart46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1.xml"/><Relationship Id="rId4" Type="http://schemas.openxmlformats.org/officeDocument/2006/relationships/chart" Target="../charts/chart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chart" Target="../charts/chart5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4.xml"/><Relationship Id="rId5" Type="http://schemas.openxmlformats.org/officeDocument/2006/relationships/chart" Target="../charts/chart53.xml"/><Relationship Id="rId4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chart" Target="../charts/chart5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7.xml"/><Relationship Id="rId5" Type="http://schemas.openxmlformats.org/officeDocument/2006/relationships/chart" Target="../charts/chart56.xml"/><Relationship Id="rId4" Type="http://schemas.openxmlformats.org/officeDocument/2006/relationships/image" Target="../media/image6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chart" Target="../charts/chart6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0.xml"/><Relationship Id="rId5" Type="http://schemas.openxmlformats.org/officeDocument/2006/relationships/chart" Target="../charts/chart59.xml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5.xml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oleObject" Target="../embeddings/oleObject2.bin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8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7637" y="260648"/>
            <a:ext cx="7200800" cy="6192688"/>
          </a:xfrm>
          <a:prstGeom prst="rect">
            <a:avLst/>
          </a:prstGeom>
          <a:noFill/>
        </p:spPr>
      </p:pic>
      <p:pic>
        <p:nvPicPr>
          <p:cNvPr id="6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4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07504" y="0"/>
            <a:ext cx="1044865" cy="14127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«Бюджет 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граждан»</a:t>
            </a:r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Подготовленный в соответствии с проектом решения 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Думы 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исполнении бюджета муниципального образования Алапаевское </a:t>
            </a:r>
          </a:p>
          <a:p>
            <a:pPr marL="365760" indent="-283464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2025 год»</a:t>
            </a:r>
            <a:endParaRPr lang="ru-RU" sz="4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414908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2" name="Овал 11"/>
          <p:cNvSpPr/>
          <p:nvPr/>
        </p:nvSpPr>
        <p:spPr>
          <a:xfrm>
            <a:off x="5220072" y="4293096"/>
            <a:ext cx="144016" cy="14401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785225" cy="4968875"/>
          </a:xfrm>
          <a:solidFill>
            <a:schemeClr val="bg2">
              <a:lumMod val="90000"/>
              <a:alpha val="72000"/>
            </a:schemeClr>
          </a:solidFill>
        </p:spPr>
        <p:txBody>
          <a:bodyPr lIns="54000" rIns="54000"/>
          <a:lstStyle/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Сегодня обеспечение открытости и прозрачности бюджетного процесса является одним из ключевых направлений деятельности Муниципального образования Алапаевское.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Каждый житель Муниципального образования Алапаевское должен иметь возможность в полном объеме получить информацию о том, сколько округ зарабатывает и сколько тратит, какие программы являются для нас приоритетными, каких результатов мы хотим добиться. 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Вашему вниманию предлагается отчет об исполнении бюджета муниципального образования Алапаевское за 2025 год. Отчет об исполнении бюджета размещен на сайте муниципального образования Алапаевское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alapaevskoe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.		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Мы постарались доступно отразить основные параметры исполнения бюджета муниципального образования Алапаевское </a:t>
            </a:r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за 2025 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год. </a:t>
            </a:r>
          </a:p>
          <a:p>
            <a:pPr marL="1588" indent="361950" algn="just" eaLnBrk="1" hangingPunct="1">
              <a:buFont typeface="Wingdings" pitchFamily="2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Надеемся, что информация об исполнении бюджета, представленная в информативной и компактной форме, позволит вам углубить свои знания о бюджете и создать основы для активного участия в бюджетном процессе муниципального образования.							 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18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916113" y="188913"/>
            <a:ext cx="5292725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Уважаемые жители </a:t>
            </a:r>
          </a:p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муниципального образования</a:t>
            </a:r>
          </a:p>
          <a:p>
            <a:pPr algn="ctr">
              <a:lnSpc>
                <a:spcPts val="2700"/>
              </a:lnSpc>
              <a:defRPr/>
            </a:pPr>
            <a:r>
              <a:rPr lang="ru-RU" altLang="ru-RU" sz="3600" b="1" dirty="0">
                <a:solidFill>
                  <a:schemeClr val="bg2">
                    <a:lumMod val="25000"/>
                  </a:schemeClr>
                </a:solidFill>
                <a:latin typeface="Bookman Old Style" pitchFamily="18" charset="0"/>
                <a:cs typeface="Arial" pitchFamily="34" charset="0"/>
              </a:rPr>
              <a:t> Алапаевское </a:t>
            </a:r>
          </a:p>
        </p:txBody>
      </p:sp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8424" y="0"/>
            <a:ext cx="611560" cy="993595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3/31/Flag_of_Alapaevskoe_%28Sverdlovsk_oblast%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08721"/>
            <a:ext cx="1404156" cy="936104"/>
          </a:xfrm>
          <a:prstGeom prst="rect">
            <a:avLst/>
          </a:prstGeom>
          <a:noFill/>
        </p:spPr>
      </p:pic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691680" y="548681"/>
            <a:ext cx="913888" cy="14127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ФЛАГ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ГЕРБ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348880"/>
            <a:ext cx="2268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https://alapaevskoe.ru/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Время отклика веб&amp;#x2d;сайта из командной строки Linux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7"/>
            <a:ext cx="1008111" cy="93506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472514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Алапаевское муниципальное образование расположено в центральной части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Свердловская область"/>
              </a:rPr>
              <a:t>Свердловской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восточном склоне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Средний Урал"/>
              </a:rPr>
              <a:t>Среднего Урала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 рубеже двух физико-географических районов: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Зауральская равнина"/>
              </a:rPr>
              <a:t>Зауральской равнины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Западно-Сибирской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 низменности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Территория составляет 5100 кв. км, протяженностью с запада на восток 120 км, с юга на север 78 км. Граничит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9" tooltip="Режевской городской округ"/>
              </a:rPr>
              <a:t>Режевским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0" tooltip="Горноуральский городской округ"/>
              </a:rPr>
              <a:t>Горноуральским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1" tooltip="Верхнесалдинский городской округ"/>
              </a:rPr>
              <a:t>Верхнесалдинским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2" tooltip="Туринский городской округ"/>
              </a:rPr>
              <a:t>Туринским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3" tooltip="Артёмовский городской округ (Свердловская область)"/>
              </a:rPr>
              <a:t>Артёмовским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городскими округами,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4" tooltip="Городской округ Нижняя Салда"/>
              </a:rPr>
              <a:t>Нижней Салдой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5" tooltip="Ирбитское муниципальное образование"/>
              </a:rPr>
              <a:t>Ирбитским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6" tooltip="Махнёвское муниципальное образование"/>
              </a:rPr>
              <a:t>Махнёвским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муниципальными образованиями.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2708920"/>
          <a:ext cx="4248472" cy="1944216"/>
        </p:xfrm>
        <a:graphic>
          <a:graphicData uri="http://schemas.openxmlformats.org/drawingml/2006/table">
            <a:tbl>
              <a:tblPr/>
              <a:tblGrid>
                <a:gridCol w="1699389"/>
                <a:gridCol w="2549083"/>
              </a:tblGrid>
              <a:tr h="1518919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Дата образования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17" tooltip="31 декабря"/>
                        </a:rPr>
                        <a:t>31 декабря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18" tooltip="2004 год"/>
                        </a:rPr>
                        <a:t>2004 года</a:t>
                      </a:r>
                      <a:r>
                        <a:rPr lang="ru-RU" sz="17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[2]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1" tooltip="2006 год"/>
                        </a:rPr>
                        <a:t>2006 года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  <a:hlinkClick r:id="rId22" tooltip="2009 год"/>
                        </a:rPr>
                        <a:t>2009 года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 (в современных границах)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297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Площадь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5100</a:t>
                      </a:r>
                      <a:r>
                        <a:rPr lang="ru-RU" sz="17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[3]</a:t>
                      </a:r>
                      <a:r>
                        <a:rPr lang="ru-RU" sz="17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км²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30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860032" y="188640"/>
            <a:ext cx="4104456" cy="446449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43800" y="292494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7092280" y="3068961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364088" y="3501009"/>
            <a:ext cx="144016" cy="1177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60032" y="3140969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Нижний Тагил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79512" y="4221088"/>
          <a:ext cx="4104456" cy="864096"/>
        </p:xfrm>
        <a:graphic>
          <a:graphicData uri="http://schemas.openxmlformats.org/drawingml/2006/table">
            <a:tbl>
              <a:tblPr/>
              <a:tblGrid>
                <a:gridCol w="1641783"/>
                <a:gridCol w="2462673"/>
              </a:tblGrid>
              <a:tr h="864096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Плотность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4,69 чел./км²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Овал 20"/>
          <p:cNvSpPr/>
          <p:nvPr/>
        </p:nvSpPr>
        <p:spPr>
          <a:xfrm>
            <a:off x="6948264" y="4365105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092280" y="4293097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Каменск - Уральск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11663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  МО   АЛАПАЕВСКОЕ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516488" y="3645025"/>
            <a:ext cx="135632" cy="1261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508104" y="3645025"/>
            <a:ext cx="135632" cy="1261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1" y="6309320"/>
          <a:ext cx="7056786" cy="640080"/>
        </p:xfrm>
        <a:graphic>
          <a:graphicData uri="http://schemas.openxmlformats.org/drawingml/2006/table">
            <a:tbl>
              <a:tblPr/>
              <a:tblGrid>
                <a:gridCol w="2822715"/>
                <a:gridCol w="4234071"/>
              </a:tblGrid>
              <a:tr h="64008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населения: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22 556 чел. (на 01.01.2025 г.)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" name="Номер слайда 2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251520" y="1484784"/>
          <a:ext cx="8441553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185050" y="620688"/>
            <a:ext cx="8707429" cy="576064"/>
          </a:xfrm>
          <a:prstGeom prst="rect">
            <a:avLst/>
          </a:prstGeom>
        </p:spPr>
        <p:txBody>
          <a:bodyPr vert="horz" bIns="91433" anchor="b" anchorCtr="0">
            <a:no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Основные</a:t>
            </a:r>
            <a:r>
              <a:rPr kumimoji="0" lang="ru-RU" sz="3200" b="1" i="0" u="none" strike="noStrike" kern="1200" cap="none" spc="0" normalizeH="0" baseline="0" noProof="0" dirty="0" smtClean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показатели социально-экономического развития</a:t>
            </a:r>
            <a:endParaRPr kumimoji="0" lang="ru-RU" sz="3200" b="1" i="0" u="none" strike="noStrike" kern="1200" cap="none" spc="0" normalizeH="0" baseline="0" noProof="0" dirty="0">
              <a:ln w="635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8384" y="6381328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179512" y="3717032"/>
          <a:ext cx="4248472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499992" y="3573016"/>
          <a:ext cx="4392488" cy="328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xmlns="" val="3275378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1763688" y="116631"/>
            <a:ext cx="594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социально-экономические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показатели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</a:t>
            </a: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728701"/>
          <a:ext cx="3323861" cy="243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3131840" y="908720"/>
          <a:ext cx="302433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03590859"/>
              </p:ext>
            </p:extLst>
          </p:nvPr>
        </p:nvGraphicFramePr>
        <p:xfrm>
          <a:off x="179512" y="3429000"/>
          <a:ext cx="4968552" cy="318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6119664" y="764705"/>
          <a:ext cx="302433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5052053" y="3645024"/>
          <a:ext cx="3912435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5" y="8"/>
          <a:ext cx="8712968" cy="6576200"/>
        </p:xfrm>
        <a:graphic>
          <a:graphicData uri="http://schemas.openxmlformats.org/drawingml/2006/table">
            <a:tbl>
              <a:tblPr/>
              <a:tblGrid>
                <a:gridCol w="4135647"/>
                <a:gridCol w="1766687"/>
                <a:gridCol w="1405317"/>
                <a:gridCol w="1405317"/>
              </a:tblGrid>
              <a:tr h="17707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Основные показатели</a:t>
                      </a:r>
                    </a:p>
                  </a:txBody>
                  <a:tcPr marL="3161" marR="3161" marT="3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87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представляемые муниципальными образованиями для разработки прогноза социально-экономического развития муниципального образования</a:t>
                      </a:r>
                    </a:p>
                  </a:txBody>
                  <a:tcPr marL="3161" marR="3161" marT="3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0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2025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2025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77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План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Факт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7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Финансы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 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Доходы, всего 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(стр. 1.12 + стр. 1.13)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2 543,1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2 700,80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1.1.Прибыль прибыльных организаций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376,4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714,10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1.1.1. сальдо прибылей и убытков (справочно)</a:t>
                      </a:r>
                    </a:p>
                  </a:txBody>
                  <a:tcPr marL="5690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376,4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-        129,80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Амортизационные отчисления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499,6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507,40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Налог на доходы физических лиц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543,8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547,60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Налог с патентной системы налогообложения 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2,3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  3,00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Земельный налог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15,10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 Единый сельскохозяйственный налог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2,5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  2,00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1.7.1. налоговая база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38 471,0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189,60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1.8. Налог на имущество физических лиц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5,4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    6,70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1.9. Прочие налоги и сборы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127,0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1.10. Неналоговые доходы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17,0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          36,10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1.11. Прочие доходы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93,10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1.12. Итого доходов (сумма строк 1.3,1.4, 1.5, 1.6, 1.7, 1.8, 1.9, 1.10,1.11)</a:t>
                      </a:r>
                    </a:p>
                  </a:txBody>
                  <a:tcPr marL="2845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710,6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42,60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Финансирование муниципальных программ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Liberation Serif"/>
                        </a:rPr>
                        <a:t>справочно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)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1 638,1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746,20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34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3. Недополученные доходы муниципальных образований от предоставления налоговых преференций, предусмотренных решениями органов местного самоуправления (справочно):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10,2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10,10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3.1. Земельный налог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10,2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           10,10   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07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Производственная деятельность </a:t>
                      </a: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781">
                <a:tc>
                  <a:txBody>
                    <a:bodyPr/>
                    <a:lstStyle/>
                    <a:p>
                      <a:pPr marL="0" marR="0" indent="0" algn="l" defTabSz="1024148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Оборот  организаций (по полному кругу) по видам экономической деятельности*, всего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, в том числе: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316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17324,1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17157,2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Сельское хозяйство, охота и лесное хозяйство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1858,4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2066,1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Добыча полезных ископаемых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Обрабатывающие производства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10332,0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10439,7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2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1.4. Обеспечение электрической энергией, газом и паром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482,0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C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троительство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0,0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Оптовая и розничная торговля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4069,4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3575,7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1.7. Транспортировка и хранение </a:t>
                      </a:r>
                    </a:p>
                  </a:txBody>
                  <a:tcPr marL="28451" marR="3161" marT="316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3161" marR="3161" marT="3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12,7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14,8</a:t>
                      </a:r>
                    </a:p>
                  </a:txBody>
                  <a:tcPr marL="3161" marR="3161" marT="316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3" y="116629"/>
          <a:ext cx="8712966" cy="6630340"/>
        </p:xfrm>
        <a:graphic>
          <a:graphicData uri="http://schemas.openxmlformats.org/drawingml/2006/table">
            <a:tbl>
              <a:tblPr/>
              <a:tblGrid>
                <a:gridCol w="4281149"/>
                <a:gridCol w="1828839"/>
                <a:gridCol w="1153414"/>
                <a:gridCol w="1449564"/>
              </a:tblGrid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Инвестиционная деятельность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Объем инвестиций в основной капитал за счет всех источников финансирования, всего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958,5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1235,3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из них по отраслям экономики: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Сельское хозяйство, охота и лесное хозяйство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463,5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643,9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1.3. Обрабатывающие производства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457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252,4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1.4. Обеспечение электрической энергией, газом и паром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111,2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1.7 Транспортировка и хранение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26,6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IV.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Денежные доходы населения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4331">
                <a:tc>
                  <a:txBody>
                    <a:bodyPr/>
                    <a:lstStyle/>
                    <a:p>
                      <a:pPr marL="0" marR="0" indent="0" algn="l" defTabSz="1024148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Доходы населения муниципального образования,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всего, из них: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9155,0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9258,7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99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1.1.  Доходы от предпринимательской деятельности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2648,7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2495,0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1.2.  Оплата труда 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4171,4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4205,2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1.3. Социальные выплаты</a:t>
                      </a:r>
                    </a:p>
                  </a:txBody>
                  <a:tcPr marL="36627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2334,9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2458,1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Среднедушевые денежные доходы  (в месяц)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Рублей на человека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33893,8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34401,0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3. Номинальная начисленная среднемесячная заработная плата работников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по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полному кругу организаций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Рублей в месяц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71100,0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69644,0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Потребительский рынок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 Оборот розничной торговли в ценах соответствующего периода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2261,6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2176,5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33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 Оборот общественного питания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Миллион рублей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74,9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45,9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Демографические показатели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Численность и состав населения 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08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1.1. Численность постоянного населения</a:t>
                      </a: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</a:t>
                      </a: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муниципального образования (на начало года)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22556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22556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1.2. Среднегодовая численность населения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МО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Liberation Serif"/>
                      </a:endParaRP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22509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22428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65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1.3. Численность детей в возрасте 3-7 лет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Liberation Serif"/>
                        </a:rPr>
                        <a:t>дош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.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возраста) 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1273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1273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1.4. Численность детей  и подростков в возрасте 8-17 лет (школьного возраста)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3294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3294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1.5. Численность населения в трудоспособном  возрасте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12708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12541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1.6. Численность населения старше трудоспособного возраста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5355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5345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Естественное движение</a:t>
                      </a:r>
                    </a:p>
                  </a:txBody>
                  <a:tcPr marL="4070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2.1. Число родившихся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138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2.2. Число умерших</a:t>
                      </a:r>
                    </a:p>
                  </a:txBody>
                  <a:tcPr marL="36627" marR="4070" marT="407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380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402</a:t>
                      </a:r>
                    </a:p>
                  </a:txBody>
                  <a:tcPr marL="4070" marR="4070" marT="40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3" y="188640"/>
          <a:ext cx="8712967" cy="6475592"/>
        </p:xfrm>
        <a:graphic>
          <a:graphicData uri="http://schemas.openxmlformats.org/drawingml/2006/table">
            <a:tbl>
              <a:tblPr/>
              <a:tblGrid>
                <a:gridCol w="4281149"/>
                <a:gridCol w="1828838"/>
                <a:gridCol w="1153417"/>
                <a:gridCol w="1449563"/>
              </a:tblGrid>
              <a:tr h="14762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VIII.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Трудовые ресурсы</a:t>
                      </a:r>
                    </a:p>
                  </a:txBody>
                  <a:tcPr marL="4629" marR="4629" marT="46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1. Среднесписочная численность работников (без внешних совместителей)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Liberation Serif"/>
                        </a:rPr>
                        <a:t>по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полному кругу организаций</a:t>
                      </a:r>
                    </a:p>
                  </a:txBody>
                  <a:tcPr marL="4629" marR="4629" marT="462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 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7890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7743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2. Среднегодовая численность занятых в разрезе ОКВЭД, 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 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Сельское, лесное хозяйство, охота, рыболовство и рыбоводство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980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941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Добыча полезных ископаемых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Обрабатывающие производства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1950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1762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Обеспечение электрической энергией, газом и паром; кондиционирование воздуха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358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30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Строительство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Торговля оптовая и розничная; ремонт автотранспортных средств и мотоциклов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689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Транспортировка и хранение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150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67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гостиниц и предприятий общественного питания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165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169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информации и связи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финансовая и страховая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профессиональная, научная и техническая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105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административная и сопутствующие дополнительные услуги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84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Государственное управление и обеспечение военной безопасности; социальное обеспечение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140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144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Образование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1015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981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здравоохранения и социальных услуг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545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433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Деятельность в области культуры, спорта, организации досуга и развлечений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210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204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Прочие виды экономической деятельности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1420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1654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Прочие виды экономической деятельности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человек</a:t>
                      </a:r>
                    </a:p>
                  </a:txBody>
                  <a:tcPr marL="4629" marR="4629" marT="46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Liberation Serif"/>
                        </a:rPr>
                        <a:t>470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Liberation Serif"/>
                        </a:rPr>
                        <a:t>288</a:t>
                      </a:r>
                    </a:p>
                  </a:txBody>
                  <a:tcPr marL="4629" marR="4629" marT="46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Сопоставление основных параметров бюджета муниципального образования Алапаевское с основными параметрами бюджетов отдельных муниципальных образований Свердловской области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-252536" y="2393504"/>
          <a:ext cx="46805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635896" y="2276872"/>
          <a:ext cx="561662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99592" y="2276872"/>
            <a:ext cx="1916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2200" y="2204864"/>
            <a:ext cx="2004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1412776"/>
            <a:ext cx="1349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 на 01.01.2026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539750" y="115888"/>
            <a:ext cx="8496746" cy="604837"/>
          </a:xfrm>
        </p:spPr>
        <p:txBody>
          <a:bodyPr/>
          <a:lstStyle/>
          <a:p>
            <a:pPr algn="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Основные параметры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местного бюджета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427984" y="1124744"/>
            <a:ext cx="72008" cy="54006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79512" y="4005064"/>
            <a:ext cx="39604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54868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76470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0" y="548680"/>
          <a:ext cx="4572000" cy="320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107504" y="4005064"/>
          <a:ext cx="42484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4572000" y="836712"/>
          <a:ext cx="4572000" cy="5949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641"/>
            <a:ext cx="8640762" cy="720080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исполнения бюджета</a:t>
            </a:r>
            <a:b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alt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3C342B-1B5F-484F-B27D-840E224857B4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3744119" y="2024857"/>
            <a:ext cx="1368425" cy="2160587"/>
          </a:xfrm>
          <a:prstGeom prst="upDownArrowCallout">
            <a:avLst>
              <a:gd name="adj1" fmla="val 25000"/>
              <a:gd name="adj2" fmla="val 25000"/>
              <a:gd name="adj3" fmla="val 16922"/>
              <a:gd name="adj4" fmla="val 5000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/>
            <a:r>
              <a:rPr lang="ru-RU" altLang="ru-RU" sz="2400" b="1" dirty="0"/>
              <a:t>БЮДЖЕТ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348038" y="1341438"/>
            <a:ext cx="2157412" cy="93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/>
              <a:t>Доходы бюджета </a:t>
            </a:r>
          </a:p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2 700 807,7</a:t>
            </a: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. руб. или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100,3%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276600" y="4076700"/>
            <a:ext cx="2232025" cy="1223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2 698 185,5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. руб. или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97,9%</a:t>
            </a:r>
            <a:endParaRPr lang="ru-RU" alt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395288" y="1341438"/>
            <a:ext cx="2087562" cy="1511300"/>
          </a:xfrm>
          <a:prstGeom prst="homePlate">
            <a:avLst>
              <a:gd name="adj" fmla="val 4131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b="1" dirty="0">
                <a:latin typeface="Times New Roman" pitchFamily="18" charset="0"/>
              </a:rPr>
              <a:t>Налоговые доходы</a:t>
            </a:r>
          </a:p>
          <a:p>
            <a:pPr algn="ctr">
              <a:defRPr/>
            </a:pPr>
            <a:r>
              <a:rPr lang="ru-RU" altLang="ru-RU" b="1" dirty="0" smtClean="0">
                <a:latin typeface="Times New Roman" pitchFamily="18" charset="0"/>
              </a:rPr>
              <a:t>703 544,2</a:t>
            </a:r>
            <a:endParaRPr lang="ru-RU" altLang="ru-RU" b="1" dirty="0"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b="1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395288" y="4797425"/>
            <a:ext cx="2087562" cy="1368425"/>
          </a:xfrm>
          <a:prstGeom prst="homePlate">
            <a:avLst>
              <a:gd name="adj" fmla="val 41316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40CC4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1 954 634,2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395288" y="3141663"/>
            <a:ext cx="2087562" cy="1368425"/>
          </a:xfrm>
          <a:prstGeom prst="homePlate">
            <a:avLst>
              <a:gd name="adj" fmla="val 41316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latin typeface="Times New Roman" pitchFamily="18" charset="0"/>
              </a:rPr>
              <a:t>Неналоговые доходы</a:t>
            </a:r>
          </a:p>
          <a:p>
            <a:pPr algn="ctr"/>
            <a:r>
              <a:rPr lang="ru-RU" altLang="ru-RU" b="1" dirty="0" smtClean="0">
                <a:latin typeface="Times New Roman" pitchFamily="18" charset="0"/>
              </a:rPr>
              <a:t>42 629,3</a:t>
            </a:r>
            <a:endParaRPr lang="ru-RU" altLang="ru-RU" b="1" dirty="0">
              <a:latin typeface="Times New Roman" pitchFamily="18" charset="0"/>
            </a:endParaRPr>
          </a:p>
          <a:p>
            <a:pPr algn="ctr"/>
            <a:r>
              <a:rPr lang="ru-RU" altLang="ru-RU" b="1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 rot="10800000">
            <a:off x="6084167" y="908719"/>
            <a:ext cx="2799481" cy="648071"/>
          </a:xfrm>
          <a:prstGeom prst="homePlate">
            <a:avLst>
              <a:gd name="adj" fmla="val 13365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1 366 410,3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3" name="AutoShape 17"/>
          <p:cNvSpPr>
            <a:spLocks noChangeArrowheads="1"/>
          </p:cNvSpPr>
          <p:nvPr/>
        </p:nvSpPr>
        <p:spPr bwMode="auto">
          <a:xfrm rot="10800000">
            <a:off x="6227763" y="3357563"/>
            <a:ext cx="2655887" cy="576262"/>
          </a:xfrm>
          <a:prstGeom prst="homePlate">
            <a:avLst>
              <a:gd name="adj" fmla="val 9911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Культура и кинематография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275 456,7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sp>
        <p:nvSpPr>
          <p:cNvPr id="14354" name="AutoShape 18"/>
          <p:cNvSpPr>
            <a:spLocks noChangeArrowheads="1"/>
          </p:cNvSpPr>
          <p:nvPr/>
        </p:nvSpPr>
        <p:spPr bwMode="auto">
          <a:xfrm rot="10800000">
            <a:off x="6227763" y="4005263"/>
            <a:ext cx="2655887" cy="539750"/>
          </a:xfrm>
          <a:prstGeom prst="homePlate">
            <a:avLst>
              <a:gd name="adj" fmla="val 11684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174 469,6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5" name="AutoShape 19"/>
          <p:cNvSpPr>
            <a:spLocks noChangeArrowheads="1"/>
          </p:cNvSpPr>
          <p:nvPr/>
        </p:nvSpPr>
        <p:spPr bwMode="auto">
          <a:xfrm rot="10800000">
            <a:off x="6227763" y="5300663"/>
            <a:ext cx="2655887" cy="576262"/>
          </a:xfrm>
          <a:prstGeom prst="homePlate">
            <a:avLst>
              <a:gd name="adj" fmla="val 116735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Физическая культура и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Спорт </a:t>
            </a: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130 865,8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sp>
        <p:nvSpPr>
          <p:cNvPr id="14356" name="AutoShape 20"/>
          <p:cNvSpPr>
            <a:spLocks noChangeArrowheads="1"/>
          </p:cNvSpPr>
          <p:nvPr/>
        </p:nvSpPr>
        <p:spPr bwMode="auto">
          <a:xfrm rot="10800000">
            <a:off x="6227763" y="2708275"/>
            <a:ext cx="2655887" cy="576263"/>
          </a:xfrm>
          <a:prstGeom prst="homePlate">
            <a:avLst>
              <a:gd name="adj" fmla="val 11679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хозяйство </a:t>
            </a:r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351 141,9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57" name="AutoShape 21"/>
          <p:cNvSpPr>
            <a:spLocks noChangeArrowheads="1"/>
          </p:cNvSpPr>
          <p:nvPr/>
        </p:nvSpPr>
        <p:spPr bwMode="auto">
          <a:xfrm rot="10800000">
            <a:off x="5580063" y="1628775"/>
            <a:ext cx="3319462" cy="971550"/>
          </a:xfrm>
          <a:prstGeom prst="homePlate">
            <a:avLst>
              <a:gd name="adj" fmla="val 116815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Национальная экономика 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213 997,1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в т.ч. дорожное хозяйство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97 057,1 тыс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 руб.</a:t>
            </a:r>
          </a:p>
          <a:p>
            <a:pPr algn="ctr"/>
            <a:endParaRPr lang="ru-RU" altLang="ru-RU" sz="1400" b="1" dirty="0"/>
          </a:p>
        </p:txBody>
      </p:sp>
      <p:sp>
        <p:nvSpPr>
          <p:cNvPr id="14358" name="AutoShape 22"/>
          <p:cNvSpPr>
            <a:spLocks noChangeArrowheads="1"/>
          </p:cNvSpPr>
          <p:nvPr/>
        </p:nvSpPr>
        <p:spPr bwMode="auto">
          <a:xfrm rot="10800000">
            <a:off x="6227763" y="5949950"/>
            <a:ext cx="2655887" cy="615950"/>
          </a:xfrm>
          <a:prstGeom prst="homePlate">
            <a:avLst>
              <a:gd name="adj" fmla="val 116779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Другие расходы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20 929,6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3276600" y="5445125"/>
            <a:ext cx="2232025" cy="865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 err="1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бюджета  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2 622,2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sp>
        <p:nvSpPr>
          <p:cNvPr id="18" name="AutoShape 18"/>
          <p:cNvSpPr>
            <a:spLocks noChangeArrowheads="1"/>
          </p:cNvSpPr>
          <p:nvPr/>
        </p:nvSpPr>
        <p:spPr bwMode="auto">
          <a:xfrm rot="10800000">
            <a:off x="6227763" y="4581525"/>
            <a:ext cx="2655887" cy="647700"/>
          </a:xfrm>
          <a:prstGeom prst="homePlate">
            <a:avLst>
              <a:gd name="adj" fmla="val 116902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B050"/>
            </a:solidFill>
            <a:miter lim="800000"/>
            <a:headEnd/>
            <a:tailEnd/>
          </a:ln>
        </p:spPr>
        <p:txBody>
          <a:bodyPr rot="10800000" wrap="none" anchor="ctr" anchorCtr="1"/>
          <a:lstStyle/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Общегосударственные 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Вопросы</a:t>
            </a:r>
          </a:p>
          <a:p>
            <a:pPr algn="ctr"/>
            <a:r>
              <a:rPr lang="ru-RU" altLang="ru-RU" sz="1400" b="1" dirty="0" smtClean="0">
                <a:latin typeface="Times New Roman" pitchFamily="18" charset="0"/>
                <a:cs typeface="Times New Roman" pitchFamily="18" charset="0"/>
              </a:rPr>
              <a:t>164 914,5 тыс.руб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6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6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0" grpId="0" animBg="1"/>
      <p:bldP spid="14341" grpId="0" animBg="1"/>
      <p:bldP spid="14342" grpId="0" animBg="1"/>
      <p:bldP spid="14345" grpId="0" animBg="1"/>
      <p:bldP spid="14346" grpId="0" animBg="1"/>
      <p:bldP spid="14347" grpId="0" animBg="1"/>
      <p:bldP spid="14348" grpId="0" animBg="1"/>
      <p:bldP spid="14353" grpId="0" animBg="1"/>
      <p:bldP spid="14354" grpId="0" animBg="1"/>
      <p:bldP spid="14355" grpId="0" animBg="1"/>
      <p:bldP spid="14356" grpId="0" animBg="1"/>
      <p:bldP spid="14357" grpId="0" animBg="1"/>
      <p:bldP spid="14358" grpId="0" animBg="1"/>
      <p:bldP spid="20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92024" tIns="192024" rIns="192024" bIns="192024" spcCol="1991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40325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5072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900113" y="115888"/>
            <a:ext cx="7775575" cy="1101725"/>
          </a:xfrm>
        </p:spPr>
        <p:txBody>
          <a:bodyPr/>
          <a:lstStyle/>
          <a:p>
            <a:pPr algn="ctr">
              <a:defRPr/>
            </a:pPr>
            <a:r>
              <a:rPr lang="ru-RU" sz="2214" b="1" cap="all" dirty="0">
                <a:latin typeface="Times New Roman" pitchFamily="18" charset="0"/>
                <a:cs typeface="Times New Roman" pitchFamily="18" charset="0"/>
              </a:rPr>
              <a:t>Направления зачисления налогов, уплачиваемых гражданами </a:t>
            </a:r>
            <a:br>
              <a:rPr lang="ru-RU" sz="2214" b="1" cap="all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b="1" cap="all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214" b="1" cap="all" dirty="0" smtClean="0">
                <a:latin typeface="Times New Roman" pitchFamily="18" charset="0"/>
                <a:cs typeface="Times New Roman" pitchFamily="18" charset="0"/>
              </a:rPr>
              <a:t>ОБРАЗОВАНИЯ АЛАПАЕВСКОЕ</a:t>
            </a:r>
            <a:endParaRPr lang="ru-RU" sz="2214" b="1" cap="all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18" y="1412776"/>
          <a:ext cx="720082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7740650" y="3143250"/>
            <a:ext cx="1223963" cy="65722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областной бюджет</a:t>
            </a:r>
          </a:p>
        </p:txBody>
      </p:sp>
      <p:sp>
        <p:nvSpPr>
          <p:cNvPr id="10246" name="TextBox 24"/>
          <p:cNvSpPr txBox="1">
            <a:spLocks noChangeArrowheads="1"/>
          </p:cNvSpPr>
          <p:nvPr/>
        </p:nvSpPr>
        <p:spPr bwMode="auto">
          <a:xfrm>
            <a:off x="7745413" y="5032375"/>
            <a:ext cx="1223962" cy="6572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921B20-E551-423D-8AFE-8A212F3F1578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37"/>
          <p:cNvSpPr>
            <a:spLocks noChangeShapeType="1"/>
          </p:cNvSpPr>
          <p:nvPr/>
        </p:nvSpPr>
        <p:spPr bwMode="auto">
          <a:xfrm>
            <a:off x="4419600" y="1676400"/>
            <a:ext cx="0" cy="152400"/>
          </a:xfrm>
          <a:prstGeom prst="line">
            <a:avLst/>
          </a:prstGeom>
          <a:noFill/>
          <a:ln w="136525" cap="rnd">
            <a:solidFill>
              <a:srgbClr val="CCFF99"/>
            </a:solidFill>
            <a:prstDash val="sysDot"/>
            <a:round/>
            <a:headEnd/>
            <a:tailEnd type="triangle" w="sm" len="med"/>
          </a:ln>
        </p:spPr>
        <p:txBody>
          <a:bodyPr lIns="102413" tIns="51206" rIns="102413" bIns="5120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899592" y="260648"/>
            <a:ext cx="77724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 anchor="ctr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itchFamily="2" charset="2"/>
              <a:buNone/>
              <a:tabLst/>
              <a:defRPr/>
            </a:pPr>
            <a:r>
              <a:rPr kumimoji="0" lang="ru-RU" altLang="ru-RU" sz="2929" b="1" i="1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Доходы бюджета</a:t>
            </a:r>
          </a:p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itchFamily="2" charset="2"/>
              <a:buNone/>
              <a:tabLst/>
              <a:defRPr/>
            </a:pPr>
            <a:endParaRPr kumimoji="0" lang="ru-RU" altLang="ru-RU" sz="2929" b="1" i="1" u="none" strike="noStrike" kern="1200" cap="none" spc="0" normalizeH="0" baseline="0" noProof="0" dirty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6" name="Прямоугольник 1"/>
          <p:cNvSpPr>
            <a:spLocks noChangeArrowheads="1"/>
          </p:cNvSpPr>
          <p:nvPr/>
        </p:nvSpPr>
        <p:spPr bwMode="auto">
          <a:xfrm>
            <a:off x="755650" y="692696"/>
            <a:ext cx="7777163" cy="542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2413" tIns="51206" rIns="102413" bIns="51206">
            <a:spAutoFit/>
          </a:bodyPr>
          <a:lstStyle/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lvl="0" indent="302266" algn="just" eaLnBrk="1" hangingPunct="1">
              <a:defRPr/>
            </a:pPr>
            <a:r>
              <a:rPr lang="ru-RU" sz="2214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итогам 2025 года бюджет муниципального образования Алапаевское по доходам исполнен в сумме 2 700 807,7 тыс. рублей, что составляет 100,3% к утвержденному плану            (2 693 542,2 тыс. рублей). </a:t>
            </a:r>
          </a:p>
          <a:p>
            <a:pPr lvl="0" indent="302266" algn="just" eaLnBrk="1" hangingPunct="1">
              <a:defRPr/>
            </a:pPr>
            <a:r>
              <a:rPr lang="ru-RU" sz="2214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kumimoji="0" 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том числе:</a:t>
            </a: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srgbClr val="464646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</a:t>
            </a:r>
            <a:r>
              <a:rPr kumimoji="0" lang="ru-RU" altLang="ru-RU" sz="22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налоговые и неналоговые доходы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поступили в бюджет в размере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746 173,5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рублей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что составляет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101,4%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 годовым назначениям, на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486 397,4 тыс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рублей или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2,9 раза выше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уровня исполнения доходов за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год;</a:t>
            </a:r>
          </a:p>
          <a:p>
            <a:pPr marL="0" marR="0" lvl="0" indent="302266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-   </a:t>
            </a:r>
            <a:r>
              <a:rPr kumimoji="0" lang="ru-RU" altLang="ru-RU" sz="22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безвозмездные поступления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составили </a:t>
            </a:r>
            <a:r>
              <a:rPr kumimoji="0" 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1 954 634,2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руб.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(в том числе безвозмездные поступления от других бюджетов бюджетной системы Российской Федерации –         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1 933 802,0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тыс. руб.) или </a:t>
            </a:r>
            <a:r>
              <a:rPr kumimoji="0" lang="ru-RU" altLang="ru-RU" sz="2214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99,8% </a:t>
            </a:r>
            <a:r>
              <a:rPr kumimoji="0" lang="ru-RU" altLang="ru-RU" sz="2214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 плану, 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</a:t>
            </a:r>
            <a:r>
              <a:rPr kumimoji="0" lang="ru-RU" altLang="ru-RU" sz="2214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15% ниже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уровня исполнения бюджета </a:t>
            </a:r>
            <a:r>
              <a:rPr kumimoji="0" lang="ru-RU" altLang="ru-RU" sz="2214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 </a:t>
            </a:r>
            <a:r>
              <a:rPr kumimoji="0" lang="ru-RU" altLang="ru-RU" sz="2214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2024 </a:t>
            </a:r>
            <a:r>
              <a:rPr kumimoji="0" lang="ru-RU" altLang="ru-RU" sz="221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год.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D3BF1D-B088-4CC6-A7EB-AA60F8A271CA}" type="slidenum">
              <a:rPr kumimoji="0" lang="ru-RU" alt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alt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/>
          <p:cNvSpPr/>
          <p:nvPr/>
        </p:nvSpPr>
        <p:spPr>
          <a:xfrm>
            <a:off x="3995936" y="1916832"/>
            <a:ext cx="1871662" cy="576262"/>
          </a:xfrm>
          <a:prstGeom prst="rightArrow">
            <a:avLst/>
          </a:prstGeom>
          <a:solidFill>
            <a:srgbClr val="00C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197" name="TextBox 10"/>
          <p:cNvSpPr txBox="1">
            <a:spLocks noChangeArrowheads="1"/>
          </p:cNvSpPr>
          <p:nvPr/>
        </p:nvSpPr>
        <p:spPr bwMode="auto">
          <a:xfrm>
            <a:off x="2627785" y="1052513"/>
            <a:ext cx="4536504" cy="938769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141 041,2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  <a:p>
            <a:pPr algn="ctr"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2294" name="Rectangle 16"/>
          <p:cNvSpPr>
            <a:spLocks noChangeArrowheads="1"/>
          </p:cNvSpPr>
          <p:nvPr/>
        </p:nvSpPr>
        <p:spPr bwMode="auto">
          <a:xfrm>
            <a:off x="468313" y="0"/>
            <a:ext cx="8294687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Структура доходной части бюджета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    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МО Алапаевское </a:t>
            </a:r>
          </a:p>
        </p:txBody>
      </p:sp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0" y="6453188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eaLnBrk="1" hangingPunct="1"/>
            <a:r>
              <a:rPr lang="ru-RU" altLang="ru-RU">
                <a:latin typeface="Times New Roman" pitchFamily="18" charset="0"/>
                <a:cs typeface="Times New Roman" pitchFamily="18" charset="0"/>
              </a:rPr>
              <a:t>     Безвозмездные поступления            Налоговые доходы          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388" y="6597650"/>
            <a:ext cx="71437" cy="714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490913" y="6597650"/>
            <a:ext cx="74612" cy="7143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011863" y="6597650"/>
            <a:ext cx="73025" cy="71438"/>
          </a:xfrm>
          <a:prstGeom prst="rect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-1188640" y="2060848"/>
          <a:ext cx="648072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611560" y="3789040"/>
            <a:ext cx="2664296" cy="1224136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  <a:p>
            <a:pPr algn="ctr" eaLnBrk="1" hangingPunct="1">
              <a:defRPr/>
            </a:pPr>
            <a:r>
              <a:rPr lang="en-US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2 559 766</a:t>
            </a:r>
            <a:r>
              <a:rPr lang="ru-RU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,5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851920" y="1772816"/>
          <a:ext cx="62646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5364088" y="3717032"/>
            <a:ext cx="2664296" cy="1224136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 eaLnBrk="1" hangingPunct="1">
              <a:defRPr/>
            </a:pPr>
            <a:r>
              <a:rPr lang="en-US" altLang="ru-RU" sz="2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r>
              <a:rPr lang="en-US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2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807,7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260648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217089" name="Rectangle 1"/>
          <p:cNvSpPr>
            <a:spLocks noChangeArrowheads="1"/>
          </p:cNvSpPr>
          <p:nvPr/>
        </p:nvSpPr>
        <p:spPr bwMode="auto">
          <a:xfrm>
            <a:off x="0" y="0"/>
            <a:ext cx="90011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Исполнение доходной части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МО Алапаевское за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2025 год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млн.</a:t>
            </a:r>
            <a:r>
              <a:rPr kumimoji="0" lang="ru-RU" sz="16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libri" pitchFamily="34" charset="0"/>
                <a:cs typeface="Times New Roman" pitchFamily="18" charset="0"/>
              </a:rPr>
              <a:t> рублей</a:t>
            </a:r>
            <a:endParaRPr kumimoji="0" lang="ru-RU" sz="1600" b="0" i="1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5636" y="836712"/>
          <a:ext cx="8712728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2929" b="1" i="1">
              <a:solidFill>
                <a:schemeClr val="bg2"/>
              </a:solidFill>
            </a:endParaRPr>
          </a:p>
        </p:txBody>
      </p:sp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539552" y="188640"/>
            <a:ext cx="8299450" cy="11525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</a:rPr>
              <a:t>Исполнение бюджета по налоговым,  неналоговым доходам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178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Rectangle 255"/>
          <p:cNvSpPr>
            <a:spLocks noRot="1" noChangeArrowheads="1"/>
          </p:cNvSpPr>
          <p:nvPr/>
        </p:nvSpPr>
        <p:spPr bwMode="auto">
          <a:xfrm>
            <a:off x="990600" y="685800"/>
            <a:ext cx="7467600" cy="10668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endParaRPr lang="ru-RU" altLang="ru-RU" sz="3572" b="1" i="1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sp>
        <p:nvSpPr>
          <p:cNvPr id="10" name="TextBox 1"/>
          <p:cNvSpPr txBox="1"/>
          <p:nvPr/>
        </p:nvSpPr>
        <p:spPr>
          <a:xfrm>
            <a:off x="7668344" y="908720"/>
            <a:ext cx="1259650" cy="4021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100" dirty="0"/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рублей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23528" y="1412776"/>
          <a:ext cx="871296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260648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0"/>
            <a:ext cx="89289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Структура исполнения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налоговых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неналоговых доходов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бюджета в </a:t>
            </a:r>
            <a:r>
              <a:rPr lang="ru-RU" sz="2800" b="1" i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2025 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году</a:t>
            </a:r>
            <a:endParaRPr lang="ru-RU" sz="2800" i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endParaRPr lang="ru-RU" sz="2000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196752"/>
          <a:ext cx="914400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67544" y="764704"/>
          <a:ext cx="8280920" cy="2538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323528" y="3861048"/>
          <a:ext cx="856895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19</a:t>
            </a:fld>
            <a:endParaRPr lang="ru-RU" alt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620688"/>
          <a:ext cx="8964488" cy="295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23528" y="3933056"/>
          <a:ext cx="849694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132138" y="0"/>
            <a:ext cx="3743325" cy="5207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714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476672"/>
            <a:ext cx="2771800" cy="380411"/>
          </a:xfrm>
          <a:prstGeom prst="rect">
            <a:avLst/>
          </a:prstGeom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876256" y="6400800"/>
            <a:ext cx="2133600" cy="457200"/>
          </a:xfrm>
        </p:spPr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20</a:t>
            </a:fld>
            <a:endParaRPr lang="ru-RU" alt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23528" y="836712"/>
          <a:ext cx="8568952" cy="274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179512" y="3717032"/>
          <a:ext cx="8712968" cy="2744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DF26279-4CEE-86E4-EC96-4906F50C9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6">
            <a:extLst>
              <a:ext uri="{FF2B5EF4-FFF2-40B4-BE49-F238E27FC236}">
                <a16:creationId xmlns="" xmlns:a16="http://schemas.microsoft.com/office/drawing/2014/main" id="{A5F78CB0-06FF-8F83-486F-EE26F34DC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ru-RU" altLang="ru-RU" sz="2929" b="1" i="1" u="none" strike="noStrike" kern="1200" cap="none" spc="0" normalizeH="0" baseline="0" noProof="0">
              <a:ln>
                <a:noFill/>
              </a:ln>
              <a:solidFill>
                <a:srgbClr val="DEF5F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3" name="Rectangle 16">
            <a:extLst>
              <a:ext uri="{FF2B5EF4-FFF2-40B4-BE49-F238E27FC236}">
                <a16:creationId xmlns="" xmlns:a16="http://schemas.microsoft.com/office/drawing/2014/main" id="{E95FCC3B-2C8F-6DC1-C51C-9081B05C6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88640"/>
            <a:ext cx="8299450" cy="11525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kumimoji="0" lang="ru-RU" alt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 безвозмездным поступлениям от бюджетов бюджетной системы</a:t>
            </a:r>
            <a:r>
              <a:rPr kumimoji="0" lang="ru-RU" altLang="ru-RU" sz="2800" b="1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РФ</a:t>
            </a:r>
            <a:endParaRPr kumimoji="0" lang="ru-RU" altLang="ru-RU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DEF5FA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ru-RU" altLang="ru-RU" sz="178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44" name="Rectangle 255">
            <a:extLst>
              <a:ext uri="{FF2B5EF4-FFF2-40B4-BE49-F238E27FC236}">
                <a16:creationId xmlns="" xmlns:a16="http://schemas.microsoft.com/office/drawing/2014/main" id="{53F61C7F-C2A5-78DB-ED52-476B45962801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990600" y="685800"/>
            <a:ext cx="7467600" cy="10668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572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5C25F7B6-C09F-6418-4D18-B10B15F36A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D3BF1D-B088-4CC6-A7EB-AA60F8A271CA}" type="slidenum">
              <a:rPr kumimoji="0" lang="ru-RU" alt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altLang="ru-RU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itchFamily="34" charset="0"/>
              <a:ea typeface="+mn-ea"/>
              <a:cs typeface="Arial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="" xmlns:a16="http://schemas.microsoft.com/office/drawing/2014/main" id="{D0EBD7B3-9A8E-2854-507E-00B5231B6970}"/>
              </a:ext>
            </a:extLst>
          </p:cNvPr>
          <p:cNvSpPr txBox="1"/>
          <p:nvPr/>
        </p:nvSpPr>
        <p:spPr>
          <a:xfrm>
            <a:off x="7668344" y="908720"/>
            <a:ext cx="1259650" cy="4021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Тыс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рублей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-252536" y="1052736"/>
          <a:ext cx="957706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06430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251520" y="-163452"/>
            <a:ext cx="8640960" cy="821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</a:t>
            </a:r>
          </a:p>
          <a:p>
            <a:pPr algn="ctr" eaLnBrk="1" hangingPunct="1"/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just" eaLnBrk="1" hangingPunct="1">
              <a:lnSpc>
                <a:spcPct val="150000"/>
              </a:lnSpc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Бюджет МО Алапаевское по расходам  на конец года был утвержден в сумме 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698 185,5 тыс</a:t>
            </a:r>
            <a:r>
              <a:rPr lang="ru-RU" alt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/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Расходная часть бюджета за 2025 год исполнена в сумме 2 698 185,5 тыс. рублей, что составляет 97,9% к годовому назначению (план 2 755 997,4 тыс. рублей) и 106,1% к фактическому исполнению за 2024 год (2 542 091,8 тыс. рублей), увеличение составило 156 093,7 тыс. рублей.</a:t>
            </a:r>
          </a:p>
          <a:p>
            <a:pPr algn="just" eaLnBrk="1" hangingPunct="1"/>
            <a:endParaRPr lang="ru-RU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/>
            <a:endParaRPr lang="ru-RU" sz="3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/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4355976" y="2132856"/>
          <a:ext cx="47880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72000" y="134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расходов местного бюджета в 2025 году, %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1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" y="764704"/>
          <a:ext cx="478802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79513" y="404663"/>
            <a:ext cx="4896544" cy="718965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Динамика расходов местного бюджета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тыс. рублей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-252536" y="3789040"/>
          <a:ext cx="4644008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/>
          <p:cNvSpPr/>
          <p:nvPr/>
        </p:nvSpPr>
        <p:spPr>
          <a:xfrm rot="21141090">
            <a:off x="2936422" y="5234089"/>
            <a:ext cx="3427958" cy="1620837"/>
          </a:xfrm>
          <a:prstGeom prst="rightArrow">
            <a:avLst>
              <a:gd name="adj1" fmla="val 70101"/>
              <a:gd name="adj2" fmla="val 47474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156 093,7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рублей </a:t>
            </a:r>
          </a:p>
          <a:p>
            <a:pPr algn="ctr" eaLnBrk="1" hangingPunct="1">
              <a:defRPr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(или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6,1%)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684213" y="68263"/>
            <a:ext cx="8280400" cy="965186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Исполнение расходной части бюджета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за </a:t>
            </a:r>
            <a:r>
              <a:rPr kumimoji="0" lang="ru-RU" alt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2025 год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24</a:t>
            </a:fld>
            <a:endParaRPr lang="ru-RU" altLang="ru-RU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51520" y="1052736"/>
          <a:ext cx="8568952" cy="420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 descr="C:\Users\Kazna3\Desktop\logo1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225" y="611188"/>
            <a:ext cx="2095500" cy="1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0"/>
            <a:ext cx="6626225" cy="57626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Общегосударственные вопросы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771800" y="1988840"/>
          <a:ext cx="6156176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79746602"/>
              </p:ext>
            </p:extLst>
          </p:nvPr>
        </p:nvGraphicFramePr>
        <p:xfrm>
          <a:off x="251520" y="2852934"/>
          <a:ext cx="8712968" cy="36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1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9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21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46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6" marR="91436" marT="45727" marB="4572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3 608,6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3 540,4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3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муниципальных образование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7 274,6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7 253,8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 местных администрации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76 321,4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75 153,8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653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3100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органов и органов финансового надзора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25 075,3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24 883,4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53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1 500,0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46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 общегосударственные вопросы</a:t>
                      </a:r>
                      <a:endParaRPr lang="ru-RU" sz="1600" dirty="0"/>
                    </a:p>
                  </a:txBody>
                  <a:tcPr marL="91436" marR="91436" marT="45727" marB="45727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55 594,9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54 068,4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6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Группа 9"/>
          <p:cNvGrpSpPr/>
          <p:nvPr/>
        </p:nvGrpSpPr>
        <p:grpSpPr>
          <a:xfrm>
            <a:off x="8137876" y="1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1" name="Овал 10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3998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8" name="TextBox 1"/>
          <p:cNvSpPr txBox="1">
            <a:spLocks noChangeArrowheads="1"/>
          </p:cNvSpPr>
          <p:nvPr/>
        </p:nvSpPr>
        <p:spPr bwMode="auto">
          <a:xfrm>
            <a:off x="2051720" y="981075"/>
            <a:ext cx="4464496" cy="893763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69 389,4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164 914,5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19" name="TextBox 13"/>
          <p:cNvSpPr txBox="1">
            <a:spLocks noChangeArrowheads="1"/>
          </p:cNvSpPr>
          <p:nvPr/>
        </p:nvSpPr>
        <p:spPr bwMode="auto">
          <a:xfrm>
            <a:off x="6227763" y="692150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25</a:t>
            </a:fld>
            <a:endParaRPr lang="ru-RU" altLang="ru-RU" dirty="0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63688" y="764704"/>
          <a:ext cx="738031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Овал 15"/>
          <p:cNvSpPr/>
          <p:nvPr/>
        </p:nvSpPr>
        <p:spPr>
          <a:xfrm flipH="1" flipV="1">
            <a:off x="2267744" y="1340768"/>
            <a:ext cx="72008" cy="7200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  </a:t>
            </a:r>
          </a:p>
        </p:txBody>
      </p:sp>
      <p:sp>
        <p:nvSpPr>
          <p:cNvPr id="18" name="Овал 17"/>
          <p:cNvSpPr/>
          <p:nvPr/>
        </p:nvSpPr>
        <p:spPr>
          <a:xfrm flipH="1">
            <a:off x="4572000" y="1412776"/>
            <a:ext cx="75117" cy="7200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55576" y="116632"/>
            <a:ext cx="7273925" cy="7207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2413" tIns="51206" rIns="102413" bIns="51206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Общегосударственные вопросы</a:t>
            </a:r>
            <a:endParaRPr lang="ru-RU" altLang="ru-RU" sz="28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6732240" y="83671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  <p:grpSp>
        <p:nvGrpSpPr>
          <p:cNvPr id="12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3" name="Овал 12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4"/>
          <p:cNvGraphicFramePr/>
          <p:nvPr/>
        </p:nvGraphicFramePr>
        <p:xfrm>
          <a:off x="467544" y="1484784"/>
          <a:ext cx="828092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221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ДЕЯТЕЛЬНОСТИ АДМИНИСТРАЦИИ И РАБОТА с НАСЕЛЕНИЕМ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941168"/>
            <a:ext cx="8331968" cy="1296144"/>
          </a:xfrm>
          <a:prstGeom prst="rect">
            <a:avLst/>
          </a:prstGeom>
        </p:spPr>
        <p:txBody>
          <a:bodyPr lIns="91433" tIns="45716" rIns="91433" bIns="45716" numCol="2" spcCol="107991" anchor="t" anchorCtr="0">
            <a:no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2110 муниципальных правовых актов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7000 исходящих документов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endParaRPr lang="ru-RU" sz="2400" spc="-50" dirty="0" smtClean="0">
              <a:latin typeface="Arial" pitchFamily="34" charset="0"/>
              <a:ea typeface="Tahoma" pitchFamily="34" charset="0"/>
              <a:cs typeface="Arial" pitchFamily="34" charset="0"/>
            </a:endParaRP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Более 150 совещаний с Правительством области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13 Дней Администрации</a:t>
            </a:r>
          </a:p>
          <a:p>
            <a:pPr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2400" spc="-5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22 Совета Администрации</a:t>
            </a:r>
          </a:p>
          <a:p>
            <a:pPr>
              <a:buClr>
                <a:schemeClr val="accent1"/>
              </a:buClr>
            </a:pPr>
            <a:endParaRPr lang="ru-RU" sz="2400" spc="-50" dirty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68612" name="Picture 4" descr="https://sun9-3.userapi.com/s/v1/ig2/ywWAglKEnUI_sqCaKFVDqStlz5_WRkChqgU6InUMyO-ZpLGS_sZw5nhUpCjZd9y9VhbArfbiJa2Tkrl0XF1XS4rV.jpg?quality=95&amp;as=32x18,48x27,72x41,108x61,160x90,240x135,360x203,480x270,540x304,640x360,720x405,1020x574&amp;from=bu&amp;u=93Mj2sQgGsL_o3FKtFORtwlzwqmuLRI2mLDpQ9r-P0U&amp;cs=1020x0"/>
          <p:cNvPicPr>
            <a:picLocks noChangeAspect="1" noChangeArrowheads="1"/>
          </p:cNvPicPr>
          <p:nvPr/>
        </p:nvPicPr>
        <p:blipFill>
          <a:blip r:embed="rId2" cstate="print"/>
          <a:srcRect l="27051" t="14020" r="1939"/>
          <a:stretch>
            <a:fillRect/>
          </a:stretch>
        </p:blipFill>
        <p:spPr bwMode="auto">
          <a:xfrm>
            <a:off x="4242581" y="1556792"/>
            <a:ext cx="4649899" cy="3168352"/>
          </a:xfrm>
          <a:prstGeom prst="rect">
            <a:avLst/>
          </a:prstGeom>
          <a:noFill/>
        </p:spPr>
      </p:pic>
      <p:pic>
        <p:nvPicPr>
          <p:cNvPr id="68614" name="Picture 6" descr="https://sun9-88.userapi.com/s/v1/ig2/sEUY9tpUGjv_LUaGh1hLBYWGUriHhZw6u1dYnULymFU3knLxOye_O_dpP0j7c4ICMEoWExlAdBcdZVPbPY3A-ST2.jpg?quality=95&amp;as=32x24,48x36,72x54,108x81,160x120,240x180,360x270,480x360,540x405,640x480,720x540,1080x810,1280x960&amp;from=bu&amp;u=0MV65aNYcKKjrXkLLPqugn-fwWU_7b1pvfx983weaLw&amp;cs=1280x0"/>
          <p:cNvPicPr>
            <a:picLocks noChangeAspect="1" noChangeArrowheads="1"/>
          </p:cNvPicPr>
          <p:nvPr/>
        </p:nvPicPr>
        <p:blipFill>
          <a:blip r:embed="rId3" cstate="print"/>
          <a:srcRect l="8333"/>
          <a:stretch>
            <a:fillRect/>
          </a:stretch>
        </p:blipFill>
        <p:spPr bwMode="auto">
          <a:xfrm>
            <a:off x="179512" y="1484784"/>
            <a:ext cx="3960439" cy="3240360"/>
          </a:xfrm>
          <a:prstGeom prst="rect">
            <a:avLst/>
          </a:prstGeom>
          <a:noFill/>
        </p:spPr>
      </p:pic>
      <p:grpSp>
        <p:nvGrpSpPr>
          <p:cNvPr id="7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8" name="Овал 7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69232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9"/>
          <p:cNvGrpSpPr/>
          <p:nvPr/>
        </p:nvGrpSpPr>
        <p:grpSpPr>
          <a:xfrm>
            <a:off x="8137876" y="0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0" name="Овал 9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0"/>
            <a:ext cx="7467600" cy="64807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lang="ru-RU" sz="2800" b="1" cap="small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ИСПОЛНЕНИЕ РЕШЕНИЙ ДУМЫ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7588" name="Picture 4" descr="https://alapaevskoe.ru/uploads/2024/12/20241204_171539.jpg"/>
          <p:cNvPicPr>
            <a:picLocks noChangeAspect="1" noChangeArrowheads="1"/>
          </p:cNvPicPr>
          <p:nvPr/>
        </p:nvPicPr>
        <p:blipFill>
          <a:blip r:embed="rId2" cstate="print"/>
          <a:srcRect l="13178" r="2340" b="6656"/>
          <a:stretch>
            <a:fillRect/>
          </a:stretch>
        </p:blipFill>
        <p:spPr bwMode="auto">
          <a:xfrm>
            <a:off x="3378724" y="3284984"/>
            <a:ext cx="5477243" cy="3408063"/>
          </a:xfrm>
          <a:prstGeom prst="rect">
            <a:avLst/>
          </a:prstGeom>
          <a:noFill/>
        </p:spPr>
      </p:pic>
      <p:pic>
        <p:nvPicPr>
          <p:cNvPr id="67586" name="Picture 2" descr="https://sun9-40.userapi.com/s/v1/ig2/WPoZa0kmaAKaIRQCVnIzp11YRbDXeVj2_Duxg7QgR7nzp7g25aIa9iwp67IZH4ywJa768XLTUSHWsoi9TMOsdANd.jpg?quality=95&amp;as=32x20,48x30,72x44,108x67,160x99,240x148,360x222,480x296,540x333,640x395,720x444,1080x667,1280x790&amp;from=bu&amp;u=Ff9LzdlkOBjTU4BMFltgjaGyHObTRC7YKbjtCLwbzdY&amp;cs=64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5544616" cy="3413405"/>
          </a:xfrm>
          <a:prstGeom prst="rect">
            <a:avLst/>
          </a:prstGeom>
          <a:noFill/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6416" y="188640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48105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0"/>
            <a:ext cx="5184775" cy="5778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«Национальная оборона»</a:t>
            </a: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 rot="21427955">
            <a:off x="301710" y="844444"/>
            <a:ext cx="6120928" cy="215976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70C0"/>
            </a:solidFill>
            <a:round/>
            <a:headEnd/>
            <a:tailEnd/>
          </a:ln>
        </p:spPr>
        <p:txBody>
          <a:bodyPr lIns="141120" tIns="51206" rIns="141120" bIns="51206" anchor="ctr"/>
          <a:lstStyle/>
          <a:p>
            <a:pPr algn="ctr" eaLnBrk="1" hangingPunct="1">
              <a:defRPr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Исполнено в сумме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1 898,7 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 или 100% при плановом значении         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1 898,7 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pic>
        <p:nvPicPr>
          <p:cNvPr id="40965" name="Picture 6" descr="C:\Users\Kazna3\Desktop\mycollages-9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0577">
            <a:off x="4099160" y="3290544"/>
            <a:ext cx="4572000" cy="323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876256" y="630932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29</a:t>
            </a:fld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100392" cy="72082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«Национальная безопасность и правоохранительная деятельность»</a:t>
            </a:r>
          </a:p>
        </p:txBody>
      </p:sp>
      <p:grpSp>
        <p:nvGrpSpPr>
          <p:cNvPr id="2" name="Группа 13"/>
          <p:cNvGrpSpPr/>
          <p:nvPr/>
        </p:nvGrpSpPr>
        <p:grpSpPr>
          <a:xfrm>
            <a:off x="8028384" y="116633"/>
            <a:ext cx="1006124" cy="1006124"/>
            <a:chOff x="5134735" y="425850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5" name="Овал 14"/>
            <p:cNvSpPr/>
            <p:nvPr/>
          </p:nvSpPr>
          <p:spPr>
            <a:xfrm>
              <a:off x="5134735" y="425850"/>
              <a:ext cx="1006124" cy="1006124"/>
            </a:xfrm>
            <a:prstGeom prst="ellipse">
              <a:avLst/>
            </a:prstGeom>
            <a:solidFill>
              <a:srgbClr val="00B0F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5282079" y="573193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4198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50" y="333375"/>
            <a:ext cx="7191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1698023"/>
              </p:ext>
            </p:extLst>
          </p:nvPr>
        </p:nvGraphicFramePr>
        <p:xfrm>
          <a:off x="323528" y="2924944"/>
          <a:ext cx="8496944" cy="1789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20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55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93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73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8" marR="91438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90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 </a:t>
                      </a:r>
                      <a:endParaRPr lang="ru-RU" sz="1600" dirty="0"/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17 770,0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16 764,4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17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600" dirty="0"/>
                    </a:p>
                  </a:txBody>
                  <a:tcPr marL="91438" marR="91438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637,0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303,7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2013" name="Picture 9" descr="C:\Users\Kazna3\Desktop\kisspng-massachusetts-executive-office-of-health-and-human-social-care-5addacb48a6f61.7092476615244771085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1475656" cy="1193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/>
          <p:nvPr/>
        </p:nvGraphicFramePr>
        <p:xfrm>
          <a:off x="1547664" y="908720"/>
          <a:ext cx="7416824" cy="10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847" name="TextBox 25"/>
          <p:cNvSpPr txBox="1">
            <a:spLocks noChangeArrowheads="1"/>
          </p:cNvSpPr>
          <p:nvPr/>
        </p:nvSpPr>
        <p:spPr bwMode="auto">
          <a:xfrm>
            <a:off x="6876256" y="908720"/>
            <a:ext cx="1583630" cy="377825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A50A70-3AD1-4C52-83BE-0AD928DB7A4E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683568" y="4725144"/>
          <a:ext cx="756084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2411760" y="1700808"/>
          <a:ext cx="6372200" cy="103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533400" y="76201"/>
            <a:ext cx="8385175" cy="97653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в лесах</a:t>
            </a:r>
          </a:p>
        </p:txBody>
      </p:sp>
      <p:sp>
        <p:nvSpPr>
          <p:cNvPr id="35843" name="Rectangle 10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23528" y="908720"/>
            <a:ext cx="8642350" cy="2015877"/>
          </a:xfrm>
        </p:spPr>
        <p:txBody>
          <a:bodyPr/>
          <a:lstStyle/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571" dirty="0"/>
          </a:p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571" dirty="0"/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проведено 4 заседания комиссии, рассмотрено 16 вопросов, в т.ч. «О мерах по обеспечению безопасности в весенне-летний пожароопасный период 2025 года на территории муниципального образования Алапаевское», вопросы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касаемые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паводка, о безопасности людей на водных объектах, своевременном введении особого противопожарного режима, и т.д.</a:t>
            </a:r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2025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произошло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пожара, гибель - 1 человека, общий ущерб от пожаров составил более 2 млн. рублей. 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3276" indent="-383276" algn="just" eaLnBrk="1" hangingPunct="1">
              <a:lnSpc>
                <a:spcPct val="80000"/>
              </a:lnSpc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течение пожароопасного периода патрульными группами с участием работников Администрации МО Алапаевское, правоохранительных и надзорных органов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40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выездов, пресечено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нарушения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пожарной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составлено 19 протоколов об административных правонарушениях.</a:t>
            </a: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3276" indent="-383276" algn="just" eaLnBrk="1" hangingPunct="1">
              <a:lnSpc>
                <a:spcPct val="80000"/>
              </a:lnSpc>
              <a:defRPr/>
            </a:pPr>
            <a:endParaRPr lang="ru-RU" altLang="ru-RU" sz="1500" dirty="0"/>
          </a:p>
        </p:txBody>
      </p:sp>
      <p:pic>
        <p:nvPicPr>
          <p:cNvPr id="54274" name="Picture 2" descr="https://avatars.mds.yandex.net/i?id=6a39bc2782dbfa2665499b9a67568242b92074e3-437272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73016"/>
            <a:ext cx="4314825" cy="3048001"/>
          </a:xfrm>
          <a:prstGeom prst="rect">
            <a:avLst/>
          </a:prstGeom>
          <a:noFill/>
        </p:spPr>
      </p:pic>
      <p:pic>
        <p:nvPicPr>
          <p:cNvPr id="54276" name="Picture 4" descr="безопасность 20 августа вновь побывали в гостях в МБУ ДОЛ &quot;Хопёр&quot;, посетили 3 с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573016"/>
            <a:ext cx="3676650" cy="3048001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886902-1B46-40DD-8A44-F6090D5A16C2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260648"/>
            <a:ext cx="8385175" cy="36004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людей на водных объектах</a:t>
            </a:r>
            <a:r>
              <a:rPr lang="ru-RU" alt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172200" y="4800600"/>
            <a:ext cx="231775" cy="157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102413" tIns="51206" rIns="102413" bIns="51206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altLang="ru-RU" sz="429" dirty="0"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220072" y="980728"/>
            <a:ext cx="3923927" cy="582465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102413" tIns="51206" rIns="102413" bIns="51206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786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году на водных объектах в п.г.т. Верхняя </a:t>
            </a:r>
            <a:r>
              <a:rPr lang="ru-RU" sz="1786" dirty="0" smtClean="0">
                <a:latin typeface="Times New Roman" pitchFamily="18" charset="0"/>
                <a:cs typeface="Times New Roman" pitchFamily="18" charset="0"/>
              </a:rPr>
              <a:t>Синячиха, были </a:t>
            </a: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организованы мероприятия в период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ru-RU" sz="1786" dirty="0">
                <a:latin typeface="Times New Roman" pitchFamily="18" charset="0"/>
                <a:cs typeface="Times New Roman" pitchFamily="18" charset="0"/>
              </a:rPr>
              <a:t>Крещенских праздников.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defRPr/>
            </a:pPr>
            <a:endParaRPr lang="ru-RU" altLang="ru-RU" sz="1786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В целях профилактики гибели людей на воде была организована работа по оповещению населения через средства массовой информации об опасности выхода на лед во время весеннего половодья, а также проведены беседы и занятия по разъяснению правил поведения на воде, подготовлены и распространены средства наглядной агитации соответствующей тематики.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В период 2025 года на водных объектах, расположенных на территории МО Алапаевское, гибели людей не допущено. В местах, традиционно используемых населением для отдыха на воде, проводилось патрулирование совместно с МО МВД России «</a:t>
            </a:r>
            <a:r>
              <a:rPr lang="ru-RU" altLang="ru-RU" sz="1600" dirty="0" err="1" smtClean="0">
                <a:latin typeface="Times New Roman" pitchFamily="18" charset="0"/>
                <a:cs typeface="Times New Roman" pitchFamily="18" charset="0"/>
              </a:rPr>
              <a:t>Алапаевский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» с привлечением общественных организаций. На участках опасных для купания устанавливались предупредительные аншлаги.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1" name="Picture 1" descr="C:\Users\user\Desktop\ugolok-vosvoda-110h80-4500.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24744"/>
            <a:ext cx="5220072" cy="5184576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B3D60F-B41C-47E8-B730-B6624F5A85DE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0"/>
            <a:ext cx="8385175" cy="9810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572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населения и тренировки по гражданской защите</a:t>
            </a:r>
          </a:p>
        </p:txBody>
      </p:sp>
      <p:sp>
        <p:nvSpPr>
          <p:cNvPr id="37891" name="Rectangle 8"/>
          <p:cNvSpPr>
            <a:spLocks noGrp="1" noRot="1" noChangeArrowheads="1"/>
          </p:cNvSpPr>
          <p:nvPr>
            <p:ph type="body" sz="half" idx="3"/>
          </p:nvPr>
        </p:nvSpPr>
        <p:spPr>
          <a:xfrm>
            <a:off x="3419475" y="1268760"/>
            <a:ext cx="5426075" cy="5208240"/>
          </a:xfrm>
        </p:spPr>
        <p:txBody>
          <a:bodyPr anchor="ctr"/>
          <a:lstStyle/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отработки взаимодействия, силы и средства гражданской обороны МО Алапаевское приняли участие в общероссийской тренировке </a:t>
            </a:r>
          </a:p>
          <a:p>
            <a:pPr marL="98654" indent="-98654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 октября 2025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</a:p>
          <a:p>
            <a:pPr marL="98654" indent="-98654" algn="ctr" eaLnBrk="1" hangingPunct="1">
              <a:lnSpc>
                <a:spcPct val="80000"/>
              </a:lnSpc>
              <a:defRPr/>
            </a:pPr>
            <a:endParaRPr lang="ru-RU" altLang="ru-RU" sz="22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отчетный период проведено: </a:t>
            </a:r>
          </a:p>
          <a:p>
            <a:pPr marL="98654" indent="-98654" algn="ctr" eaLnBrk="1" hangingPunct="1">
              <a:lnSpc>
                <a:spcPct val="80000"/>
              </a:lnSpc>
              <a:buNone/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тренировок в организациях -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48,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командно-штабных учений (штабных тренировок) - 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тактико-­специальных учений с нештатными формированиями гражданской обороны - 4.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тренировок приняло участие  - </a:t>
            </a:r>
            <a:r>
              <a:rPr lang="ru-RU" altLang="ru-RU" sz="2214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1 958 </a:t>
            </a: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</a:t>
            </a:r>
          </a:p>
          <a:p>
            <a:pPr marL="98654" indent="-98654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altLang="ru-RU" sz="22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654" indent="-98654" algn="ctr" eaLnBrk="1" hangingPunct="1">
              <a:lnSpc>
                <a:spcPct val="80000"/>
              </a:lnSpc>
              <a:defRPr/>
            </a:pPr>
            <a:r>
              <a:rPr lang="ru-RU" alt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участников тренировок оценены удовлетворительно.</a:t>
            </a:r>
          </a:p>
        </p:txBody>
      </p:sp>
      <p:pic>
        <p:nvPicPr>
          <p:cNvPr id="45060" name="Picture 13" descr="Копия 20161005_1418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4005263"/>
            <a:ext cx="2736850" cy="2519362"/>
          </a:xfrm>
        </p:spPr>
      </p:pic>
      <p:pic>
        <p:nvPicPr>
          <p:cNvPr id="45061" name="Picture 14" descr="Копия DSC0013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484313"/>
            <a:ext cx="2819400" cy="2449512"/>
          </a:xfrm>
        </p:spPr>
      </p:pic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11DD23-D7A1-45AA-B95F-23964D4EA100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5832475" cy="4333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714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«Национальная экономика»</a:t>
            </a:r>
          </a:p>
        </p:txBody>
      </p:sp>
      <p:grpSp>
        <p:nvGrpSpPr>
          <p:cNvPr id="2" name="Группа 18"/>
          <p:cNvGrpSpPr/>
          <p:nvPr/>
        </p:nvGrpSpPr>
        <p:grpSpPr>
          <a:xfrm>
            <a:off x="8137876" y="1"/>
            <a:ext cx="1006124" cy="1006124"/>
            <a:chOff x="1874469" y="1485175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20" name="Овал 19"/>
            <p:cNvSpPr/>
            <p:nvPr/>
          </p:nvSpPr>
          <p:spPr>
            <a:xfrm>
              <a:off x="1874469" y="1485175"/>
              <a:ext cx="1006124" cy="1006124"/>
            </a:xfrm>
            <a:prstGeom prst="ellipse">
              <a:avLst/>
            </a:prstGeom>
            <a:solidFill>
              <a:srgbClr val="9999FF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Овал 4"/>
            <p:cNvSpPr/>
            <p:nvPr/>
          </p:nvSpPr>
          <p:spPr>
            <a:xfrm>
              <a:off x="2021813" y="1632518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43888" y="188913"/>
            <a:ext cx="7207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36571764"/>
              </p:ext>
            </p:extLst>
          </p:nvPr>
        </p:nvGraphicFramePr>
        <p:xfrm>
          <a:off x="179511" y="3212976"/>
          <a:ext cx="8784975" cy="3240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8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9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41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54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8" marR="91438" marT="45716" marB="45716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196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928,5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675,7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334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Водное хозяйство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11 787,4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11 637,2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445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Лесное хозяйство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5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101 718,8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101 635,8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7499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97 634,9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97 057,1 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5 383,0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2 916,4</a:t>
                      </a:r>
                      <a:endParaRPr lang="ru-RU" sz="2000" b="1" i="0" u="none" strike="noStrike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6124" name="Picture 15" descr="C:\Users\Kazna3\Desktop\778ca755a829e1285ca109681254ad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92150"/>
            <a:ext cx="2408238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5" name="Диаграмма 24"/>
          <p:cNvGraphicFramePr/>
          <p:nvPr/>
        </p:nvGraphicFramePr>
        <p:xfrm>
          <a:off x="2411760" y="980728"/>
          <a:ext cx="6732240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959" name="TextBox 25"/>
          <p:cNvSpPr txBox="1">
            <a:spLocks noChangeArrowheads="1"/>
          </p:cNvSpPr>
          <p:nvPr/>
        </p:nvSpPr>
        <p:spPr bwMode="auto">
          <a:xfrm>
            <a:off x="6300788" y="620713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267744" y="1916832"/>
          <a:ext cx="6624736" cy="10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  <p:grpSp>
        <p:nvGrpSpPr>
          <p:cNvPr id="8" name="Группа 18"/>
          <p:cNvGrpSpPr/>
          <p:nvPr/>
        </p:nvGrpSpPr>
        <p:grpSpPr>
          <a:xfrm>
            <a:off x="8137876" y="1"/>
            <a:ext cx="1006124" cy="1006124"/>
            <a:chOff x="1874469" y="1485175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9" name="Овал 8"/>
            <p:cNvSpPr/>
            <p:nvPr/>
          </p:nvSpPr>
          <p:spPr>
            <a:xfrm>
              <a:off x="1874469" y="1485175"/>
              <a:ext cx="1006124" cy="1006124"/>
            </a:xfrm>
            <a:prstGeom prst="ellipse">
              <a:avLst/>
            </a:prstGeom>
            <a:solidFill>
              <a:srgbClr val="9999FF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Овал 4"/>
            <p:cNvSpPr/>
            <p:nvPr/>
          </p:nvSpPr>
          <p:spPr>
            <a:xfrm>
              <a:off x="2021813" y="1632518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8143" tIns="18143" rIns="18143" bIns="18143" spcCol="1270" anchor="ctr"/>
            <a:lstStyle/>
            <a:p>
              <a:pPr algn="ctr" defTabSz="9957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14" dirty="0"/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188640"/>
            <a:ext cx="6485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0"/>
            <a:ext cx="5832475" cy="6206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«Национальная экономика»</a:t>
            </a: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6300788" y="620713"/>
            <a:ext cx="1871662" cy="3778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467544" y="1484784"/>
          <a:ext cx="842493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97160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Нижнесинячихинская</a:t>
            </a: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ГТС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072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год – завершен первый этап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год – окончание работ</a:t>
            </a:r>
            <a:endParaRPr lang="ru-RU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5" name="Picture 1" descr="Z:\1.  Отдел межведомственного взамодействия\ОТЧЕТ ГЛАВЫ 2025\ОТЧЕТ ГЛАВЫ за 2025 год Отдел дор хозяйства\ГТС Н.С..JPG"/>
          <p:cNvPicPr>
            <a:picLocks noChangeAspect="1" noChangeArrowheads="1"/>
          </p:cNvPicPr>
          <p:nvPr/>
        </p:nvPicPr>
        <p:blipFill>
          <a:blip r:embed="rId2" cstate="print"/>
          <a:srcRect t="3382"/>
          <a:stretch>
            <a:fillRect/>
          </a:stretch>
        </p:blipFill>
        <p:spPr bwMode="auto">
          <a:xfrm rot="5400000">
            <a:off x="4188478" y="1940315"/>
            <a:ext cx="5400599" cy="3913477"/>
          </a:xfrm>
          <a:prstGeom prst="rect">
            <a:avLst/>
          </a:prstGeom>
          <a:noFill/>
        </p:spPr>
      </p:pic>
      <p:pic>
        <p:nvPicPr>
          <p:cNvPr id="82946" name="Picture 2" descr="Z:\1.  Отдел межведомственного взамодействия\ОТЧЕТ ГЛАВЫ 2025\ОТЧЕТ ГЛАВЫ за 2025 год Отдел дор хозяйства\ГТС Н Синячиха.JPG"/>
          <p:cNvPicPr>
            <a:picLocks noChangeAspect="1" noChangeArrowheads="1"/>
          </p:cNvPicPr>
          <p:nvPr/>
        </p:nvPicPr>
        <p:blipFill>
          <a:blip r:embed="rId3" cstate="print"/>
          <a:srcRect r="13243"/>
          <a:stretch>
            <a:fillRect/>
          </a:stretch>
        </p:blipFill>
        <p:spPr bwMode="auto">
          <a:xfrm rot="5400000">
            <a:off x="403659" y="2628788"/>
            <a:ext cx="4130942" cy="3571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5157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3911" cy="1484784"/>
          </a:xfr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>
                <a:solidFill>
                  <a:srgbClr val="002060"/>
                </a:solidFill>
                <a:cs typeface="Times New Roman" pitchFamily="18" charset="0"/>
              </a:rPr>
              <a:t>Расходы бюджета муниципального образования Алапаевское за счет Дорожного фонда</a:t>
            </a:r>
          </a:p>
        </p:txBody>
      </p:sp>
      <p:sp>
        <p:nvSpPr>
          <p:cNvPr id="48132" name="TextBox 8"/>
          <p:cNvSpPr txBox="1">
            <a:spLocks noChangeArrowheads="1"/>
          </p:cNvSpPr>
          <p:nvPr/>
        </p:nvSpPr>
        <p:spPr bwMode="auto">
          <a:xfrm>
            <a:off x="683568" y="1700808"/>
            <a:ext cx="8064500" cy="53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algn="ctr" eaLnBrk="1" hangingPunct="1"/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Факт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97 057,1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40965" name="TextBox 13"/>
          <p:cNvSpPr txBox="1">
            <a:spLocks noChangeArrowheads="1"/>
          </p:cNvSpPr>
          <p:nvPr/>
        </p:nvSpPr>
        <p:spPr bwMode="auto">
          <a:xfrm>
            <a:off x="7884368" y="3356992"/>
            <a:ext cx="936625" cy="31273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3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51520" y="2276872"/>
          <a:ext cx="86409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971600" y="476672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Дорожное хозяйство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251520" y="1052736"/>
            <a:ext cx="5050904" cy="213305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Отремонтировано 7,4 км автодорог,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Общая протяжённость местных дорог в нормативном состоянии увеличилась на 6% - до 206,2 км.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установлено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123 дорожных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знака 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обустроено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 пешеходных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перехода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построено1,2 км тротуаров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Принято в муниципальную собственность 14  участков дорог протяженностью 2,2 км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514" name="Picture 2" descr="C:\Users\Юрист\Documents\ОТЧЕТ ГЛАВЫ 2025\ОТЧЕТ ГЛАВЫ за 2025 год Отдел дор хозяйства\с. Кировское ремонт дороги подьезд к с. Кировск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124744"/>
            <a:ext cx="3600400" cy="4824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4128" y="602128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Подъезд к с. Кировское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749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51520" y="579854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Градостроительство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1079917"/>
            <a:ext cx="7467600" cy="213305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Трижды внесены изменения в Генеральный план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75 градостроительных планов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 разрешений и уведомлений на строительство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Введено 5992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кв. м жилья и 3510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объектов нежилого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назначения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2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211960" y="3140968"/>
            <a:ext cx="4505855" cy="3356992"/>
          </a:xfrm>
          <a:prstGeom prst="rect">
            <a:avLst/>
          </a:prstGeom>
          <a:noFill/>
        </p:spPr>
      </p:pic>
      <p:pic>
        <p:nvPicPr>
          <p:cNvPr id="81926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899592" y="3140968"/>
            <a:ext cx="2873993" cy="3401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7274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object 2"/>
          <p:cNvSpPr>
            <a:spLocks noGrp="1" noChangeArrowheads="1"/>
          </p:cNvSpPr>
          <p:nvPr>
            <p:ph type="title"/>
          </p:nvPr>
        </p:nvSpPr>
        <p:spPr>
          <a:xfrm>
            <a:off x="827584" y="0"/>
            <a:ext cx="7200652" cy="503872"/>
          </a:xfrm>
        </p:spPr>
        <p:txBody>
          <a:bodyPr wrap="square" lIns="0" tIns="72279" rIns="0" bIns="0">
            <a:spAutoFit/>
          </a:bodyPr>
          <a:lstStyle/>
          <a:p>
            <a:pPr marL="6804" algn="ctr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«Жилищно-коммунальное хозяйство»</a:t>
            </a:r>
            <a:endParaRPr lang="ru-RU" altLang="ru-RU" sz="2800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1204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7350" y="0"/>
            <a:ext cx="113665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2" descr="C:\Users\Kazna3\Desktop\Ue3hk2War5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613"/>
            <a:ext cx="2160588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6968118"/>
              </p:ext>
            </p:extLst>
          </p:nvPr>
        </p:nvGraphicFramePr>
        <p:xfrm>
          <a:off x="179388" y="3500438"/>
          <a:ext cx="8785225" cy="2995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9252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21" marB="4572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252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21 868,7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21 431,5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9782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 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246 860,3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229 998,9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2528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83 341,5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r>
                        <a:rPr lang="ru-RU" sz="2000" b="1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407,2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8246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600" dirty="0"/>
                    </a:p>
                  </a:txBody>
                  <a:tcPr marL="91443" marR="91443" marT="45721" marB="45721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18 328,3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18 304,2</a:t>
                      </a:r>
                      <a:endParaRPr lang="ru-RU" sz="20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/>
        </p:nvGraphicFramePr>
        <p:xfrm>
          <a:off x="1907704" y="620688"/>
          <a:ext cx="7236296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40</a:t>
            </a:fld>
            <a:endParaRPr lang="ru-RU" alt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267744" y="2060848"/>
          <a:ext cx="6696744" cy="1271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7350" y="0"/>
            <a:ext cx="113665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827584" y="764704"/>
            <a:ext cx="2664296" cy="54868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Жилищное хозяйство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6588224" y="11663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196752"/>
          <a:ext cx="41044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220072" y="620688"/>
            <a:ext cx="2664296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4644008" y="1412776"/>
          <a:ext cx="4392488" cy="187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123728" y="3573016"/>
            <a:ext cx="4394200" cy="43815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</a:p>
          <a:p>
            <a:pPr eaLnBrk="1" hangingPunct="1">
              <a:defRPr/>
            </a:pPr>
            <a:endParaRPr lang="ru-RU" altLang="ru-RU" sz="1214" dirty="0"/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331640" y="4077072"/>
          <a:ext cx="597666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043608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Жилищные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полномочия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94962615"/>
              </p:ext>
            </p:extLst>
          </p:nvPr>
        </p:nvGraphicFramePr>
        <p:xfrm>
          <a:off x="384994" y="1093056"/>
          <a:ext cx="3888432" cy="481086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78698"/>
                <a:gridCol w="1209734"/>
              </a:tblGrid>
              <a:tr h="418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Показатель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2025  </a:t>
                      </a:r>
                      <a:endParaRPr lang="ru-RU" sz="2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Общая площадь жилфонда, тыс.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667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Площадь</a:t>
                      </a:r>
                      <a:r>
                        <a:rPr lang="ru-RU" sz="2000" b="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муниципального жилья, тыс.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4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Общее количество домов</a:t>
                      </a:r>
                      <a:endParaRPr kumimoji="0" lang="ru-RU" sz="2000" b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7717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Площадь жилья на 1 жителя, м2</a:t>
                      </a:r>
                      <a:endParaRPr lang="ru-RU" sz="2000" b="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29,57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Семьи, нуждающиеся в жилье </a:t>
                      </a:r>
                      <a:endParaRPr kumimoji="0" lang="ru-RU" sz="2000" b="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Arial" pitchFamily="34" charset="0"/>
                          <a:cs typeface="Arial" pitchFamily="34" charset="0"/>
                        </a:rPr>
                        <a:t>389</a:t>
                      </a:r>
                      <a:endParaRPr lang="ru-RU" sz="2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03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92696"/>
            <a:ext cx="2674257" cy="356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4004" y="4005064"/>
            <a:ext cx="435248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5932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Юрист\Downloads\YXJ0aWNsZXMvaW1hZ2UvMjAyMC85LzEzLzkzLzE2MDAzNzY1NTc0ODAyMjE0NDM2NC5qcGc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21315" r="21566"/>
          <a:stretch>
            <a:fillRect/>
          </a:stretch>
        </p:blipFill>
        <p:spPr bwMode="auto">
          <a:xfrm>
            <a:off x="2987824" y="3573016"/>
            <a:ext cx="2664296" cy="275433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7160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lang="ru-RU" sz="2800" b="1" cap="small" dirty="0" smtClean="0">
                <a:solidFill>
                  <a:schemeClr val="tx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Жилищные 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программы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620688"/>
            <a:ext cx="70567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Завершено переселение 297 граждан из домов, признанных аварийными до 01.01.2017. Программа выполнена.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 семей-участников жилищных программ. В 2025 году – 2 выплаты по программе «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илье для молодых семей», 1 жилищный сертификат – по программе «Комплексное развитие сельских территорий.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Выкуп жилых помещений у 4 семей.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Снесено 4 аварийных жилых дома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В. Синячиха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3717032"/>
            <a:ext cx="31604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С 2025 года корректируется документация для включения МКД в новую программу переселения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501008"/>
            <a:ext cx="29523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С 2025 года предоставляются социальные выплаты многодетным взамен земельных участков</a:t>
            </a:r>
          </a:p>
        </p:txBody>
      </p:sp>
    </p:spTree>
    <p:extLst>
      <p:ext uri="{BB962C8B-B14F-4D97-AF65-F5344CB8AC3E}">
        <p14:creationId xmlns:p14="http://schemas.microsoft.com/office/powerpoint/2010/main" xmlns="" val="2189742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8864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Проекты в сфере ЖКХ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1525931"/>
              </p:ext>
            </p:extLst>
          </p:nvPr>
        </p:nvGraphicFramePr>
        <p:xfrm>
          <a:off x="251810" y="4005064"/>
          <a:ext cx="8640669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223"/>
                <a:gridCol w="3035912"/>
                <a:gridCol w="272453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ГАЗИФИКАЦИЯ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ТЕПЛОСНАБЖЕНИЕ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ВОДОСНАБЖЕНИЕ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ПСД В-Синячиха-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Принят имущественный комплекс</a:t>
                      </a:r>
                      <a:r>
                        <a:rPr lang="ru-RU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теплоснабжения от ОТСК, утвержден тариф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ПСД на капремонт сетей в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Подключено к газу 827 домовладений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Капремонт 13,4 км. сетей в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пгт</a:t>
                      </a: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В.Синячиха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505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4835246" cy="297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92696"/>
            <a:ext cx="1988192" cy="298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16965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043608" y="548680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Благоустройство в 2025 году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79512" y="1079917"/>
            <a:ext cx="8784976" cy="2133059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и приобретение сборно-разборного сценического комплекса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КулПарк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«Семь-Я»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Верхняя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Синячиха – 13 657,7 тыс. рублей, в том числе: за счет средств областного бюджета на сумму 12 974,8 тыс. рублей, за счет средств местного бюджета на сумму 682,9 тыс. рублей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541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4149080"/>
            <a:ext cx="4480498" cy="2520280"/>
          </a:xfrm>
          <a:prstGeom prst="rect">
            <a:avLst/>
          </a:prstGeom>
          <a:noFill/>
        </p:spPr>
      </p:pic>
      <p:pic>
        <p:nvPicPr>
          <p:cNvPr id="65538" name="Picture 2" descr="C:\Users\Юрист\Documents\ОТЧЕТ ГЛАВЫ 2025\ОТЧЕТ ГЛАВЫ за 2025 год Отдел дор хозяйства\КулПарк В.Синячиха.jpg"/>
          <p:cNvPicPr>
            <a:picLocks noChangeAspect="1" noChangeArrowheads="1"/>
          </p:cNvPicPr>
          <p:nvPr/>
        </p:nvPicPr>
        <p:blipFill>
          <a:blip r:embed="rId3" cstate="print"/>
          <a:srcRect l="16889"/>
          <a:stretch>
            <a:fillRect/>
          </a:stretch>
        </p:blipFill>
        <p:spPr bwMode="auto">
          <a:xfrm>
            <a:off x="179512" y="2780928"/>
            <a:ext cx="5328947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72731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https://sun9-44.userapi.com/s/v1/ig2/qxRPz3yspDTG_jnVVHrq9afC4H-InfevJjhdziMQM00gJr-o69-l3IZvVPyt4AclpweEG4FEGDEIet6T13bjoWeC.jpg?quality=95&amp;as=32x22,48x33,72x50,108x75,160x111,240x166,360x249,480x332,540x374,640x443,720x499,1080x748,1100x762&amp;from=bu&amp;u=63mfUQOQHHh_PAp1SV_lfAQGMq2OgHqra-3XT-wt6fU&amp;cs=1100x0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2466" r="5047"/>
          <a:stretch>
            <a:fillRect/>
          </a:stretch>
        </p:blipFill>
        <p:spPr bwMode="auto">
          <a:xfrm>
            <a:off x="3779912" y="2204864"/>
            <a:ext cx="5184576" cy="453134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71600" y="404664"/>
            <a:ext cx="7467600" cy="4180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28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Комплексное</a:t>
            </a:r>
            <a:r>
              <a:rPr kumimoji="0" lang="ru-RU" sz="28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развитие территории: Благоустройство в 2025 году</a:t>
            </a:r>
            <a:endParaRPr kumimoji="0" lang="ru-RU" sz="28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395536" y="980728"/>
            <a:ext cx="8352928" cy="213305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Центральная площадь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с. Кировское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- 3 790,7 тыс. рублей;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«Времена Стихий» в с.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Деево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2 376,3 тыс. рублей.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898" name="Picture 2" descr="https://sun9-86.userapi.com/s/v1/ig2/Cmg0eLxHH2Nju2GGez4N-XcFwQtE2F2tE4KX0HVRiRSwV5z2MTNINE-M7Alik6q_CcyjhP_nJiGzPzrehj1PBBXr.jpg?quality=95&amp;as=32x40,48x61,72x91,108x137,160x202,240x304,360x455,480x607,540x683,640x809,720x911,1012x1280&amp;from=bu&amp;cs=1012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3456384" cy="4371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02162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 txBox="1">
            <a:spLocks noChangeArrowheads="1"/>
          </p:cNvSpPr>
          <p:nvPr/>
        </p:nvSpPr>
        <p:spPr bwMode="auto">
          <a:xfrm>
            <a:off x="1619672" y="0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«Охрана окружающей среды» </a:t>
            </a:r>
          </a:p>
        </p:txBody>
      </p:sp>
      <p:pic>
        <p:nvPicPr>
          <p:cNvPr id="59395" name="Picture 1" descr="C:\Users\Kazna3\Desktop\1020120910105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115888"/>
            <a:ext cx="86360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7" descr="C:\Users\Kazna3\Desktop\kisspng-clip-art-illustration-vector-graphics-desktop-wall-5d09b9fec3ec81.1918310515609185268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04664"/>
            <a:ext cx="1728192" cy="167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2" name="TextBox 1"/>
          <p:cNvSpPr txBox="1">
            <a:spLocks noChangeArrowheads="1"/>
          </p:cNvSpPr>
          <p:nvPr/>
        </p:nvSpPr>
        <p:spPr bwMode="auto">
          <a:xfrm>
            <a:off x="2195736" y="620688"/>
            <a:ext cx="4638327" cy="720080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514,0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292,3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V="1">
            <a:off x="2339752" y="908720"/>
            <a:ext cx="46037" cy="71437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427984" y="908720"/>
            <a:ext cx="71437" cy="714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5719984"/>
              </p:ext>
            </p:extLst>
          </p:nvPr>
        </p:nvGraphicFramePr>
        <p:xfrm>
          <a:off x="179512" y="3429000"/>
          <a:ext cx="8785226" cy="318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6964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lvl="0"/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Обустройство источников нецентрализованного водоснабжения</a:t>
                      </a:r>
                      <a:endParaRPr lang="ru-RU" sz="19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1 222,4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1 006,0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массовых экологических акций в рамках проведения субботников</a:t>
                      </a:r>
                      <a:endParaRPr lang="ru-RU" sz="1900" dirty="0"/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158,0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158,0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4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Мероприятия в сфере обращения с отходами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66,3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21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Осуществление экологического просвещения населения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94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Мониторинг состояния окружающей среды</a:t>
                      </a:r>
                    </a:p>
                  </a:txBody>
                  <a:tcPr marL="91443" marR="91443" marT="45710" marB="4571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33,6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32,0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47</a:t>
            </a:fld>
            <a:endParaRPr lang="ru-RU" altLang="ru-RU"/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2267744" y="548680"/>
          <a:ext cx="6876256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2195736" y="1124744"/>
          <a:ext cx="6948264" cy="105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79512" y="2132856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Наиболее низкое исполнение к плану сложилось по разделу «Охрана окружающей среды» (85,4%)</a:t>
            </a:r>
          </a:p>
          <a:p>
            <a:pPr algn="just"/>
            <a:r>
              <a:rPr lang="ru-RU" sz="1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Причинами неполного освоения бюджетных ассигнований по разделу «Охрана окружающей среды» является отсутствие потенциальных подрядчиков на выполнение работ по ремонту источников нецентрализованного водоснабжения.</a:t>
            </a:r>
            <a:endParaRPr lang="ru-RU" sz="1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object 2"/>
          <p:cNvSpPr txBox="1">
            <a:spLocks noChangeArrowheads="1"/>
          </p:cNvSpPr>
          <p:nvPr/>
        </p:nvSpPr>
        <p:spPr bwMode="auto">
          <a:xfrm>
            <a:off x="1582738" y="99695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«Образование» </a:t>
            </a:r>
          </a:p>
        </p:txBody>
      </p:sp>
      <p:sp>
        <p:nvSpPr>
          <p:cNvPr id="54276" name="TextBox 1"/>
          <p:cNvSpPr txBox="1">
            <a:spLocks noChangeArrowheads="1"/>
          </p:cNvSpPr>
          <p:nvPr/>
        </p:nvSpPr>
        <p:spPr bwMode="auto">
          <a:xfrm>
            <a:off x="1619672" y="908720"/>
            <a:ext cx="4752527" cy="576486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389 333,7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366 410,3 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691680" y="1196752"/>
            <a:ext cx="71438" cy="7143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499992" y="1124744"/>
            <a:ext cx="71438" cy="7143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79388" y="2924944"/>
          <a:ext cx="8785225" cy="3529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46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411 352,6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401 407,2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7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 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857 526,7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847 985,1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77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 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26 968,7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26 742,3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04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 и оздоровление детей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11 560,6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11 548,5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4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900" dirty="0"/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81 925,1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78 727,2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33" marB="45733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1477" name="Рисунок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115888"/>
            <a:ext cx="10080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8" name="Picture 3" descr="C:\Users\Kazna3\Desktop\obrazovanie-emblem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92696"/>
            <a:ext cx="268142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Диаграмма 16"/>
          <p:cNvGraphicFramePr/>
          <p:nvPr/>
        </p:nvGraphicFramePr>
        <p:xfrm>
          <a:off x="3419872" y="1844824"/>
          <a:ext cx="5616624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/>
          <p:cNvGraphicFramePr/>
          <p:nvPr/>
        </p:nvGraphicFramePr>
        <p:xfrm>
          <a:off x="5436096" y="712244"/>
          <a:ext cx="3707904" cy="149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48</a:t>
            </a:fld>
            <a:endParaRPr lang="ru-RU" altLang="ru-RU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179512" y="404664"/>
            <a:ext cx="4104456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Дошкольное образование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7380312" y="11663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49</a:t>
            </a:fld>
            <a:endParaRPr lang="ru-RU" altLang="ru-RU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508104" y="548680"/>
            <a:ext cx="3419872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Общее образование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9512" y="908720"/>
          <a:ext cx="453650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860032" y="980728"/>
          <a:ext cx="453650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-252536" y="3140968"/>
            <a:ext cx="5436096" cy="108012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Дополнительное </a:t>
            </a:r>
          </a:p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образование детей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004048" y="3284984"/>
            <a:ext cx="3923928" cy="79208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Молодежная политика </a:t>
            </a:r>
            <a:endParaRPr lang="ru-RU" altLang="ru-RU" sz="2000" i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251520" y="3933056"/>
          <a:ext cx="442798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860032" y="3789040"/>
          <a:ext cx="42839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1763688" y="260648"/>
            <a:ext cx="5436096" cy="93610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Другие вопросы в области образования</a:t>
            </a:r>
            <a:endParaRPr lang="ru-RU" altLang="ru-RU" sz="2800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9" name="TextBox 25"/>
          <p:cNvSpPr txBox="1">
            <a:spLocks noChangeArrowheads="1"/>
          </p:cNvSpPr>
          <p:nvPr/>
        </p:nvSpPr>
        <p:spPr bwMode="auto">
          <a:xfrm>
            <a:off x="7308304" y="836712"/>
            <a:ext cx="15841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50</a:t>
            </a:fld>
            <a:endParaRPr lang="ru-RU" altLang="ru-RU"/>
          </a:p>
        </p:txBody>
      </p:sp>
      <p:pic>
        <p:nvPicPr>
          <p:cNvPr id="11" name="Рисунок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5937" y="0"/>
            <a:ext cx="10080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539552" y="1776412"/>
          <a:ext cx="8280920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620688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267744" y="764704"/>
            <a:ext cx="6480720" cy="1152128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«Точек роста»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«Уральских инженерных школы»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4346" r="14149"/>
          <a:stretch>
            <a:fillRect/>
          </a:stretch>
        </p:blipFill>
        <p:spPr bwMode="auto">
          <a:xfrm>
            <a:off x="251520" y="2508704"/>
            <a:ext cx="3384376" cy="412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3" name="Picture 1" descr="C:\Users\Юрист\Documents\ОТЧЕТ ГЛАВЫ 2025\УПР ОБРАЗОВАНИЯ\ФОТО\Кабинет УИШ_Заринская сош_2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995936" y="2924944"/>
            <a:ext cx="4895988" cy="3672407"/>
          </a:xfrm>
          <a:prstGeom prst="rect">
            <a:avLst/>
          </a:prstGeom>
          <a:noFill/>
        </p:spPr>
      </p:pic>
      <p:pic>
        <p:nvPicPr>
          <p:cNvPr id="7" name="Picture 2" descr="https://chechentourism.ru/wp-content/uploads/2023/07/e8b2abdaaba787535adb9b019745b649_xl.jpg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34917" t="13505" r="34323" b="15597"/>
          <a:stretch>
            <a:fillRect/>
          </a:stretch>
        </p:blipFill>
        <p:spPr bwMode="auto">
          <a:xfrm>
            <a:off x="179512" y="620688"/>
            <a:ext cx="1861130" cy="1563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90450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4" name="Picture 6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r="18522"/>
          <a:stretch>
            <a:fillRect/>
          </a:stretch>
        </p:blipFill>
        <p:spPr bwMode="auto">
          <a:xfrm>
            <a:off x="4211960" y="3284984"/>
            <a:ext cx="4680520" cy="331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54868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8568952" cy="1296144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Капремонт спортзала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Коптеловской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Ремонт фасада ВССОШ №3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49" name="Picture 1" descr="C:\Users\Юрист\Documents\ОТЧЕТ ГЛАВЫ 2025\УПР ОБРАЗОВАНИЯ\ФОТО\СПОРТ ЗАЛ КОПТЕЛОВСКАЯ СОШ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631160" cy="3643315"/>
          </a:xfrm>
          <a:prstGeom prst="rect">
            <a:avLst/>
          </a:prstGeom>
          <a:noFill/>
        </p:spPr>
      </p:pic>
      <p:sp>
        <p:nvSpPr>
          <p:cNvPr id="78851" name="AutoShape 3" descr="C:\Users\%D0%AE%D1%80%D0%B8%D1%81%D1%82\Documents\%D0%9E%D0%A2%D0%A7%D0%95%D0%A2 %D0%93%D0%9B%D0%90%D0%92%D0%AB 2025\%D0%A3%D0%9F%D0%A0 %D0%9E%D0%91%D0%A0%D0%90%D0%97%D0%9E%D0%92%D0%90%D0%9D%D0%98%D0%AF\%D0%A4%D0%9E%D0%A2%D0%9E\%D0%A4%D0%90%D0%A1%D0%90%D0%94 %D0%A1%D0%9E%D0%A8 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8853" name="AutoShape 5" descr="C:\Users\%D0%AE%D1%80%D0%B8%D1%81%D1%82\Documents\%D0%9E%D0%A2%D0%A7%D0%95%D0%A2 %D0%93%D0%9B%D0%90%D0%92%D0%AB 2025\%D0%A3%D0%9F%D0%A0 %D0%9E%D0%91%D0%A0%D0%90%D0%97%D0%9E%D0%92%D0%90%D0%9D%D0%98%D0%AF\%D0%A4%D0%9E%D0%A2%D0%9E\%D0%A4%D0%90%D0%A1%D0%90%D0%94 %D0%A1%D0%9E%D0%A8 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0546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836712"/>
            <a:ext cx="3024336" cy="576064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Голубковской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 детского сада «Солнышко»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кровли, крыльца, системы водоотведения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Нижнесинячихин-ской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ООШ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окон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Коптеловской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7825" name="Picture 1" descr="C:\Users\Юрист\Documents\ОТЧЕТ ГЛАВЫ 2025\УПР ОБРАЗОВАНИЯ\ФОТО\ОКНА КОПТЕЛОВСКАЯ СОШ.jpg"/>
          <p:cNvPicPr>
            <a:picLocks noChangeAspect="1" noChangeArrowheads="1"/>
          </p:cNvPicPr>
          <p:nvPr/>
        </p:nvPicPr>
        <p:blipFill>
          <a:blip r:embed="rId2" cstate="print"/>
          <a:srcRect l="9351" t="11844" b="28934"/>
          <a:stretch>
            <a:fillRect/>
          </a:stretch>
        </p:blipFill>
        <p:spPr bwMode="auto">
          <a:xfrm>
            <a:off x="3275856" y="836712"/>
            <a:ext cx="5584543" cy="2736304"/>
          </a:xfrm>
          <a:prstGeom prst="rect">
            <a:avLst/>
          </a:prstGeom>
          <a:noFill/>
        </p:spPr>
      </p:pic>
      <p:sp>
        <p:nvSpPr>
          <p:cNvPr id="77827" name="AutoShape 3" descr="C:\Users\%D0%AE%D1%80%D0%B8%D1%81%D1%82\Documents\%D0%9E%D0%A2%D0%A7%D0%95%D0%A2 %D0%93%D0%9B%D0%90%D0%92%D0%AB 2025\%D0%A3%D0%9F%D0%A0 %D0%9E%D0%91%D0%A0%D0%90%D0%97%D0%9E%D0%92%D0%90%D0%9D%D0%98%D0%AF\%D0%A4%D0%9E%D0%A2%D0%9E\%D0%9E%D0%9A%D0%9D%D0%90 %D0%98 %D0%9A%D0%A0%D0%9E%D0%92%D0%9B%D0%AF %D0%93%D0%9E%D0%9B%D0%A3%D0%91%D0%9A%D0%9E%D0%92%D0%A1%D0%9A%D0%90%D0%AF %D0%A1%D0%9E%D0%A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7829" name="Picture 5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t="12069"/>
          <a:stretch>
            <a:fillRect/>
          </a:stretch>
        </p:blipFill>
        <p:spPr bwMode="auto">
          <a:xfrm>
            <a:off x="3203848" y="3933056"/>
            <a:ext cx="55446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73278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54868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476672"/>
            <a:ext cx="8496944" cy="1016099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Ремонт спального корпуса и благоустройство территории лагеря Факел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802" name="Picture 2" descr="В образовательных учреждениях муниципального образования Алапаевское полным ходом идут ремонтные работы, в бюджете 2025 года большая часть средств заложена на отрасль «Образование». - 972549211524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b="9925"/>
          <a:stretch>
            <a:fillRect/>
          </a:stretch>
        </p:blipFill>
        <p:spPr bwMode="auto">
          <a:xfrm>
            <a:off x="251520" y="1844824"/>
            <a:ext cx="3959978" cy="4758083"/>
          </a:xfrm>
          <a:prstGeom prst="rect">
            <a:avLst/>
          </a:prstGeom>
          <a:noFill/>
        </p:spPr>
      </p:pic>
      <p:pic>
        <p:nvPicPr>
          <p:cNvPr id="76804" name="Picture 4" descr="В образовательных учреждениях муниципального образования Алапаевское полным ходом идут ремонтные работы, в бюджете 2025 года большая часть средств заложена на отрасль «Образование». - 972549267076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4212" t="6315" b="10018"/>
          <a:stretch>
            <a:fillRect/>
          </a:stretch>
        </p:blipFill>
        <p:spPr bwMode="auto">
          <a:xfrm>
            <a:off x="4572000" y="1844824"/>
            <a:ext cx="4078905" cy="4752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28411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75048" y="5445224"/>
            <a:ext cx="8568952" cy="61729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Парад мундиров дошкольных организаций в 2025 году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780" name="Picture 4" descr="https://sun9-48.userapi.com/s/v1/ig2/M6Q_nfEfvfUIWPK75oTcYJrgslUnM4XGLAs07U7bU4TQrKi-XF6qzeRbBEoqhEG8tQx8RnbMj-GPGeSQyfSjf1fM.jpg?quality=95&amp;as=32x24,48x36,72x54,108x81,160x120,240x180,360x270,480x360,540x405,640x480,720x540,1080x810,1280x960&amp;from=bu&amp;u=kc6CwlX93mMaQFLrnqi8Fzr0Z43W9UCy0BirirRCg7Y&amp;cs=640x0"/>
          <p:cNvPicPr>
            <a:picLocks noChangeAspect="1" noChangeArrowheads="1"/>
          </p:cNvPicPr>
          <p:nvPr/>
        </p:nvPicPr>
        <p:blipFill>
          <a:blip r:embed="rId2" cstate="print"/>
          <a:srcRect l="15356" r="4320"/>
          <a:stretch>
            <a:fillRect/>
          </a:stretch>
        </p:blipFill>
        <p:spPr bwMode="auto">
          <a:xfrm>
            <a:off x="0" y="1052736"/>
            <a:ext cx="4318692" cy="4032448"/>
          </a:xfrm>
          <a:prstGeom prst="rect">
            <a:avLst/>
          </a:prstGeom>
          <a:noFill/>
        </p:spPr>
      </p:pic>
      <p:pic>
        <p:nvPicPr>
          <p:cNvPr id="75782" name="Picture 6" descr="https://sun9-18.userapi.com/s/v1/ig2/wqij72KckVHSHQkemv4Cb33VmJPSN_8yMYQGmvoSzGxKUcph7EOpV4ufklrXX1ASYHOkfrfX8Lfz8l_59f2TfO_q.jpg?quality=95&amp;as=32x14,48x22,72x32,108x49,160x72,240x108,360x162,480x216,540x243,640x288,720x324,1080x486,1280x576&amp;from=bu&amp;cs=1280x0"/>
          <p:cNvPicPr>
            <a:picLocks noChangeAspect="1" noChangeArrowheads="1"/>
          </p:cNvPicPr>
          <p:nvPr/>
        </p:nvPicPr>
        <p:blipFill>
          <a:blip r:embed="rId3" cstate="print"/>
          <a:srcRect l="22886" r="29436"/>
          <a:stretch>
            <a:fillRect/>
          </a:stretch>
        </p:blipFill>
        <p:spPr bwMode="auto">
          <a:xfrm>
            <a:off x="4572000" y="1052736"/>
            <a:ext cx="4272427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11418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467600" cy="620688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Молодежная политика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3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7992888" cy="16561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Около 2000 участников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Юнармии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Движении первых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100 социально-значимых акций  в 2025 году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3186" name="Picture 2" descr="https://vki3.okcdn.ru/i?r=CICbQJv1RQZIqEhgaodSerIKdMM9ifdDQgljAjNpnPf7tJBk7XX50xsB4HfBmMHLt1979F-zAFxsxw_LcwI_3SDZw-NpWWy2yAT0w6WZDaWVviYtdK60os4BfLxWo3cw8roZesmv6jL4zHSnac-labT_IIUvpeAXOIzDOrTOkUTLQpZGTql9Y_A0-sre3kcG9w8_0w4pfDG4sekeUAAAACk"/>
          <p:cNvPicPr>
            <a:picLocks noChangeAspect="1" noChangeArrowheads="1"/>
          </p:cNvPicPr>
          <p:nvPr/>
        </p:nvPicPr>
        <p:blipFill>
          <a:blip r:embed="rId2" cstate="print"/>
          <a:srcRect t="2713"/>
          <a:stretch>
            <a:fillRect/>
          </a:stretch>
        </p:blipFill>
        <p:spPr bwMode="auto">
          <a:xfrm>
            <a:off x="5931837" y="2060849"/>
            <a:ext cx="2960643" cy="4320480"/>
          </a:xfrm>
          <a:prstGeom prst="rect">
            <a:avLst/>
          </a:prstGeom>
          <a:noFill/>
        </p:spPr>
      </p:pic>
      <p:pic>
        <p:nvPicPr>
          <p:cNvPr id="93190" name="Picture 6" descr="https://vki3.okcdn.ru/i?r=CICbQJv1RQZIqEhgaodSJmNE3NrAP1MDL2upTBsrY2JWrSinPpm8gOpEj3jMEhdoQQSgWPDGoVkChaIev7lxiTPpsQapI8WKuNaLIqL7Hjfrc1n0YXOReg8mckN6ljKFanlQ8UmRiGtufwN0bwk7lPp5G3w3818DR83s1isGjUl-kmE7qQB2yvKcuttJc1mBBAWysM-Gy9t1DwvTiwAA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2060847"/>
            <a:ext cx="5688633" cy="42664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bject 2"/>
          <p:cNvSpPr txBox="1">
            <a:spLocks noChangeArrowheads="1"/>
          </p:cNvSpPr>
          <p:nvPr/>
        </p:nvSpPr>
        <p:spPr bwMode="auto">
          <a:xfrm>
            <a:off x="1763688" y="0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«Культура, </a:t>
            </a:r>
            <a:r>
              <a:rPr lang="ru-RU" altLang="ru-RU" sz="28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кинематография» </a:t>
            </a:r>
            <a:endParaRPr lang="ru-RU" altLang="ru-RU" sz="2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2468" name="TextBox 1"/>
          <p:cNvSpPr txBox="1">
            <a:spLocks noChangeArrowheads="1"/>
          </p:cNvSpPr>
          <p:nvPr/>
        </p:nvSpPr>
        <p:spPr bwMode="auto">
          <a:xfrm>
            <a:off x="1475656" y="692696"/>
            <a:ext cx="6192688" cy="707231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276 971,6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275 456,7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691680" y="980728"/>
            <a:ext cx="71438" cy="123825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067944" y="980728"/>
            <a:ext cx="71438" cy="7143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0024394"/>
              </p:ext>
            </p:extLst>
          </p:nvPr>
        </p:nvGraphicFramePr>
        <p:xfrm>
          <a:off x="395536" y="2276872"/>
          <a:ext cx="8569075" cy="1493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3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52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2000" dirty="0"/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238 203,4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236 777,1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64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2000" dirty="0"/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38 768,2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38 679,6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9681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550" y="115888"/>
            <a:ext cx="9874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82" name="Picture 2" descr="C:\Users\Kazna3\Desktop\b6598715de861440ab3c5f362ae3141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9413"/>
            <a:ext cx="1619672" cy="138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Диаграмма 15"/>
          <p:cNvGraphicFramePr/>
          <p:nvPr/>
        </p:nvGraphicFramePr>
        <p:xfrm>
          <a:off x="2651398" y="1196752"/>
          <a:ext cx="6492602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3635896" y="620688"/>
          <a:ext cx="5338186" cy="936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57</a:t>
            </a:fld>
            <a:endParaRPr lang="ru-RU" altLang="ru-RU" dirty="0"/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95536" y="4077072"/>
          <a:ext cx="849694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79512" y="692696"/>
            <a:ext cx="8784976" cy="1008112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7718 мероприятий в клубах и домах культуры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280 тысяч посетителей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Более 20-ти традиционных конкурсов и фестивалей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730" name="Picture 2" descr="C:\Users\Юрист\Documents\ОТЧЕТ ГЛАВЫ 2025\Культура\участие венок дружбы.jpg"/>
          <p:cNvPicPr>
            <a:picLocks noChangeAspect="1" noChangeArrowheads="1"/>
          </p:cNvPicPr>
          <p:nvPr/>
        </p:nvPicPr>
        <p:blipFill>
          <a:blip r:embed="rId2" cstate="print"/>
          <a:srcRect l="2830"/>
          <a:stretch>
            <a:fillRect/>
          </a:stretch>
        </p:blipFill>
        <p:spPr bwMode="auto">
          <a:xfrm>
            <a:off x="179512" y="1988840"/>
            <a:ext cx="4851255" cy="3744416"/>
          </a:xfrm>
          <a:prstGeom prst="rect">
            <a:avLst/>
          </a:prstGeom>
          <a:noFill/>
        </p:spPr>
      </p:pic>
      <p:pic>
        <p:nvPicPr>
          <p:cNvPr id="73731" name="Picture 3" descr="C:\Users\Юрист\Documents\ОТЧЕТ ГЛАВЫ 2025\Культура\хлеборос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924944"/>
            <a:ext cx="4931834" cy="3744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939303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21288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«Фронтовая гармонь» в селе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Деево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707" name="Picture 3" descr="C:\Users\Юрист\Documents\ОТЧЕТ ГЛАВЫ 2025\Культура\Команда проекта Фронтовая гармо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4313633" cy="5040560"/>
          </a:xfrm>
          <a:prstGeom prst="rect">
            <a:avLst/>
          </a:prstGeom>
          <a:noFill/>
        </p:spPr>
      </p:pic>
      <p:pic>
        <p:nvPicPr>
          <p:cNvPr id="72706" name="Picture 2" descr="https://sun9-56.userapi.com/s/v1/ig2/03XU022saItyxtwlDtCa20Aup346cU-RsdoRKG2L_DwzD2YY2gFF5iU3Mhg6eBE-h4iWswe1ISAc0-siONcsEmeh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>
          <a:blip r:embed="rId3" cstate="print"/>
          <a:srcRect t="1640" r="17585"/>
          <a:stretch>
            <a:fillRect/>
          </a:stretch>
        </p:blipFill>
        <p:spPr bwMode="auto">
          <a:xfrm>
            <a:off x="3779912" y="1268760"/>
            <a:ext cx="5112568" cy="43184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467600" cy="706090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Социальная сфера: КУЛЬТУРА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179512" y="692696"/>
            <a:ext cx="8712968" cy="1512168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1 252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мероприятия и 26 523 посещения в библиотеках МО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виртуальных концертов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4" name="Picture 2" descr="https://sun9-67.userapi.com/s/v1/ig2/yDwXBup64JI6ca52aB4qn74iSEr2tdNrQ1AcpkWjA3CZqxsXM0Rwl5OU6sryWkHN_yDz_zxYE8ItzlvBWOQP71Du.jpg?quality=95&amp;as=32x24,48x36,72x54,108x81,160x120,240x181,360x271,480x361,540x406,640x481,720x542,1080x813,1280x963&amp;from=bu&amp;u=g9aJkfB_NR7242APoEbOCOY6nChJVEF_NZP7J6RuFRo&amp;cs=1280x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852936"/>
            <a:ext cx="4822210" cy="3627960"/>
          </a:xfrm>
          <a:prstGeom prst="rect">
            <a:avLst/>
          </a:prstGeom>
          <a:noFill/>
        </p:spPr>
      </p:pic>
      <p:pic>
        <p:nvPicPr>
          <p:cNvPr id="90116" name="Picture 4" descr="https://sun9-37.userapi.com/s/v1/ig2/zZTA2cL8_8S1MaFhHSXdRn7EYBTo-h9T-QsZ3Fw3xh4lNR7EhsLY7Bqgz6ooVgtiRZUzwwmcSrhcoQxTp_Iop6Lf.jpg?quality=95&amp;as=32x46,48x69,72x104,108x156,160x231,240x347,360x520,480x693,540x780,640x924,720x1040&amp;from=bu&amp;u=RYrkSwBDoN41Xerjkclv8NKwKM1Fs9x_MEJjh9z6WtE&amp;cs=72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556792"/>
            <a:ext cx="3418233" cy="49374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57952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bject 2"/>
          <p:cNvSpPr txBox="1">
            <a:spLocks noChangeArrowheads="1"/>
          </p:cNvSpPr>
          <p:nvPr/>
        </p:nvSpPr>
        <p:spPr bwMode="auto">
          <a:xfrm>
            <a:off x="1547813" y="130651"/>
            <a:ext cx="5976937" cy="50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72279" rIns="0" bIns="0" anchor="ctr">
            <a:spAutoFit/>
          </a:bodyPr>
          <a:lstStyle/>
          <a:p>
            <a:pPr marL="7112" algn="ctr" eaLnBrk="1" hangingPunct="1">
              <a:spcBef>
                <a:spcPts val="574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«С</a:t>
            </a:r>
            <a:r>
              <a:rPr 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оциальная политика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» </a:t>
            </a:r>
          </a:p>
        </p:txBody>
      </p:sp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2051720" y="764704"/>
            <a:ext cx="4206875" cy="576064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178 599,8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174 469,6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2195736" y="1052736"/>
            <a:ext cx="71438" cy="71437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 flipH="1">
            <a:off x="4499422" y="1052736"/>
            <a:ext cx="72578" cy="7200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3761798"/>
              </p:ext>
            </p:extLst>
          </p:nvPr>
        </p:nvGraphicFramePr>
        <p:xfrm>
          <a:off x="179512" y="2060848"/>
          <a:ext cx="8785225" cy="1993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0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09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42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706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03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900" b="1" dirty="0"/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22 900,</a:t>
                      </a:r>
                      <a:r>
                        <a:rPr lang="ru-RU" sz="2000" b="1" baseline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22 899,9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2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900" b="1" dirty="0"/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141 211,9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137 628,8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7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4 750,9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4 472,0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37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 </a:t>
                      </a:r>
                      <a:endParaRPr lang="ru-RU" sz="1900" b="1" dirty="0"/>
                    </a:p>
                  </a:txBody>
                  <a:tcPr marL="91443" marR="91443" marT="45723" marB="45723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9 737,0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9 469,0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1713" name="Picture 2" descr="C:\Users\Kazna3\Desktop\soc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0"/>
            <a:ext cx="93503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4" name="Picture 2" descr="C:\Users\Kazna3\Desktop\kartin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1873250" cy="165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47" name="TextBox 1"/>
          <p:cNvSpPr txBox="1">
            <a:spLocks noChangeArrowheads="1"/>
          </p:cNvSpPr>
          <p:nvPr/>
        </p:nvSpPr>
        <p:spPr bwMode="auto">
          <a:xfrm>
            <a:off x="1547664" y="1412776"/>
            <a:ext cx="2938140" cy="576064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97,7%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4860032" y="764704"/>
          <a:ext cx="4283968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4751512" y="1124744"/>
          <a:ext cx="4392488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61</a:t>
            </a:fld>
            <a:endParaRPr lang="ru-RU" altLang="ru-RU"/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23528" y="4437112"/>
          <a:ext cx="8496944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467600" cy="504056"/>
          </a:xfrm>
        </p:spPr>
        <p:txBody>
          <a:bodyPr vert="horz" anchor="b"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ln w="6350">
                  <a:noFill/>
                </a:ln>
                <a:solidFill>
                  <a:srgbClr val="7030A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Поддержка участников СВО и членов их семей</a:t>
            </a:r>
            <a:endParaRPr lang="ru-RU" sz="2800" b="1" dirty="0">
              <a:ln w="6350">
                <a:noFill/>
              </a:ln>
              <a:solidFill>
                <a:srgbClr val="7030A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3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8136904" cy="72008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акциях помощи СВО приняли участие 785 человек от 18 до 35 лет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0" name="Picture 2" descr="https://sun9-59.userapi.com/s/v1/ig2/gVX7mEEfe89uNYjaTqYW8jl1pnoLa-XKJUh5AXaGx41ZcFrI_WDvTfok4ornuSdEQUB2HpNMcvU89dfAzuFlCHaE.jpg?quality=95&amp;as=32x43,48x64,72x96,108x144,160x213,240x320,360x480,480x640,540x720,640x853,720x960,1080x1440,1280x1707,1440x1920,1920x2560&amp;from=bu&amp;u=98LY_-KPM2eBYmFSwzu-Q2Fl0f6AEykMLOe4Q_tk2h4&amp;cs=1920x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556792"/>
            <a:ext cx="3599198" cy="4798932"/>
          </a:xfrm>
          <a:prstGeom prst="rect">
            <a:avLst/>
          </a:prstGeom>
          <a:noFill/>
        </p:spPr>
      </p:pic>
      <p:pic>
        <p:nvPicPr>
          <p:cNvPr id="94212" name="Picture 4" descr="https://sun9-42.userapi.com/s/v1/ig2/E6XyZfol9936NIoY28hgeMHLO2WOzFplEGUDCiL_Y4PdfJTav-2uVyp77c29n1o99jr45vgvxTH0AUuH15ln2ZQe.jpg?quality=95&amp;as=32x15,48x22,72x33,108x50,160x74,240x111,360x166,480x221,540x249,640x295,720x332,1080x498,1280x590,1440x664,1600x738&amp;from=bu&amp;u=4pHmrwJVzJHkGNyDbSFjioNaWUiEq3dssdUXHYV6UX8&amp;cs=1600x0"/>
          <p:cNvPicPr>
            <a:picLocks noChangeAspect="1" noChangeArrowheads="1"/>
          </p:cNvPicPr>
          <p:nvPr/>
        </p:nvPicPr>
        <p:blipFill>
          <a:blip r:embed="rId3" cstate="print"/>
          <a:srcRect l="18985" r="20064"/>
          <a:stretch>
            <a:fillRect/>
          </a:stretch>
        </p:blipFill>
        <p:spPr bwMode="auto">
          <a:xfrm>
            <a:off x="107504" y="1916832"/>
            <a:ext cx="5472608" cy="4141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9922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bject 2"/>
          <p:cNvSpPr txBox="1">
            <a:spLocks noChangeArrowheads="1"/>
          </p:cNvSpPr>
          <p:nvPr/>
        </p:nvSpPr>
        <p:spPr bwMode="auto">
          <a:xfrm>
            <a:off x="1547813" y="-4286"/>
            <a:ext cx="5976937" cy="503872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«Физическая культура и спорт» </a:t>
            </a:r>
          </a:p>
        </p:txBody>
      </p:sp>
      <p:sp>
        <p:nvSpPr>
          <p:cNvPr id="65540" name="TextBox 1"/>
          <p:cNvSpPr txBox="1">
            <a:spLocks noChangeArrowheads="1"/>
          </p:cNvSpPr>
          <p:nvPr/>
        </p:nvSpPr>
        <p:spPr bwMode="auto">
          <a:xfrm>
            <a:off x="1691680" y="692695"/>
            <a:ext cx="4534495" cy="658267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131 266,1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130 865,8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 flipH="1" flipV="1">
            <a:off x="1907704" y="980728"/>
            <a:ext cx="68262" cy="71438"/>
          </a:xfrm>
          <a:prstGeom prst="ellipse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ru-RU" sz="786" dirty="0"/>
              <a:t>  </a:t>
            </a:r>
          </a:p>
        </p:txBody>
      </p:sp>
      <p:sp>
        <p:nvSpPr>
          <p:cNvPr id="14" name="Овал 13"/>
          <p:cNvSpPr/>
          <p:nvPr/>
        </p:nvSpPr>
        <p:spPr>
          <a:xfrm>
            <a:off x="4355976" y="980728"/>
            <a:ext cx="71437" cy="714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13" tIns="51206" rIns="102413" bIns="51206" anchor="ctr"/>
          <a:lstStyle/>
          <a:p>
            <a:pPr algn="ctr" eaLnBrk="1" hangingPunct="1">
              <a:defRPr/>
            </a:pPr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1589387"/>
              </p:ext>
            </p:extLst>
          </p:nvPr>
        </p:nvGraphicFramePr>
        <p:xfrm>
          <a:off x="827584" y="2420888"/>
          <a:ext cx="7920880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4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0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57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6251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15 135,4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14 966,6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2000" b="1" baseline="0" dirty="0"/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98 404,9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98 173,4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81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  <a:endParaRPr lang="ru-RU" sz="2000" b="1" baseline="0" dirty="0"/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17 725,8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17 725,8</a:t>
                      </a:r>
                      <a:endParaRPr lang="ru-RU" sz="2000" b="1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1" marR="91431" marT="45724" marB="45724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5577" name="TextBox 1"/>
          <p:cNvSpPr txBox="1">
            <a:spLocks noChangeArrowheads="1"/>
          </p:cNvSpPr>
          <p:nvPr/>
        </p:nvSpPr>
        <p:spPr bwMode="auto">
          <a:xfrm>
            <a:off x="2411760" y="1340768"/>
            <a:ext cx="31559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99,7%</a:t>
            </a: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746" name="Рисунок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39100" y="115888"/>
            <a:ext cx="9604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47" name="Picture 2" descr="https://dopobr71.ru/upload/iblock/f17/f170ce1f141218100e82ad8416ccf7e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6250"/>
            <a:ext cx="1833563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Диаграмма 15"/>
          <p:cNvGraphicFramePr/>
          <p:nvPr/>
        </p:nvGraphicFramePr>
        <p:xfrm>
          <a:off x="4499992" y="548680"/>
          <a:ext cx="4446575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63</a:t>
            </a:fld>
            <a:endParaRPr lang="ru-RU" altLang="ru-RU" dirty="0"/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5292080" y="1340768"/>
          <a:ext cx="3384376" cy="108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467544" y="4365104"/>
          <a:ext cx="8352928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 descr="C:\Users\Юрист\Documents\ОТЧЕТ ГЛАВЫ 2025\физкультура\Фото\Спартакиада МО Алапаевское среди взрослого населения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92897"/>
            <a:ext cx="7116083" cy="345638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467600" cy="634082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/>
          <p:cNvSpPr>
            <a:spLocks noGrp="1"/>
          </p:cNvSpPr>
          <p:nvPr>
            <p:ph sz="quarter" idx="1"/>
          </p:nvPr>
        </p:nvSpPr>
        <p:spPr>
          <a:xfrm>
            <a:off x="899592" y="6021288"/>
            <a:ext cx="7467600" cy="64807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18 000 участников                114 спортивных объектов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67544" y="548680"/>
          <a:ext cx="8242146" cy="1985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7507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Мероприятия в сфере физическая культура и спорт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Юрист\Documents\ОТЧЕТ ГЛАВЫ 2025\физкультура\Фото\Кросс Нации .jpg"/>
          <p:cNvPicPr>
            <a:picLocks noChangeAspect="1" noChangeArrowheads="1"/>
          </p:cNvPicPr>
          <p:nvPr/>
        </p:nvPicPr>
        <p:blipFill>
          <a:blip r:embed="rId2" cstate="print"/>
          <a:srcRect l="10877" b="17141"/>
          <a:stretch>
            <a:fillRect/>
          </a:stretch>
        </p:blipFill>
        <p:spPr bwMode="auto">
          <a:xfrm>
            <a:off x="395536" y="1741567"/>
            <a:ext cx="3744416" cy="2119481"/>
          </a:xfrm>
          <a:prstGeom prst="rect">
            <a:avLst/>
          </a:prstGeom>
          <a:noFill/>
        </p:spPr>
      </p:pic>
      <p:pic>
        <p:nvPicPr>
          <p:cNvPr id="7" name="Picture 4" descr="C:\Users\Юрист\Documents\ОТЧЕТ ГЛАВЫ 2025\физкультура\Фото\Лыжня России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851920" cy="242670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292080" y="908720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Всероссийская массовая лыжная гонка «Лыжня России – 2025»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1052736"/>
            <a:ext cx="2718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Всероссийский день бега «Кросс Нации – 2025»;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192.168.0.3\администрация мо алапаевское\Обмен\1.  Отдел межведомственного взамодействия\ОТЧЕТ ГЛАВЫ 2025\физкультура\Фото\Предел Прочности 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65104"/>
            <a:ext cx="3840427" cy="216024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1196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Военно-спортивные игры сельских спортсменов Урала "Предел Прочности"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750714"/>
          </a:xfrm>
        </p:spPr>
        <p:txBody>
          <a:bodyPr vert="horz" anchor="b">
            <a:noAutofit/>
          </a:bodyPr>
          <a:lstStyle/>
          <a:p>
            <a:pPr algn="ctr">
              <a:tabLst>
                <a:tab pos="2969895" algn="ctr"/>
                <a:tab pos="5940425" algn="r"/>
              </a:tabLst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Мероприятия в сфере физическая культура и спорт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67944" y="141277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Областные зимние соревнования по конному спорту памяти Героя Советского Союза Степана Григорьевича Устинова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C:\Users\Юрист\Documents\ОТЧЕТ ГЛАВЫ 2025\физкультура\Фото\Зимние конные соревнования Голубково 22.02.2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3663934" cy="3312368"/>
          </a:xfrm>
          <a:prstGeom prst="rect">
            <a:avLst/>
          </a:prstGeom>
          <a:noFill/>
        </p:spPr>
      </p:pic>
      <p:pic>
        <p:nvPicPr>
          <p:cNvPr id="12" name="Picture 1" descr="C:\Users\Юрист\Documents\ОТЧЕТ ГЛАВЫ 2025\физкультура\Фото\Спартакиада МО Алапаевское среди взрослого населения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93096"/>
            <a:ext cx="4892306" cy="23762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364088" y="4797152"/>
            <a:ext cx="3635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Спартакиада муниципального образования Алапаевское среди взрослого населения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644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object 2"/>
          <p:cNvSpPr txBox="1">
            <a:spLocks noChangeArrowheads="1"/>
          </p:cNvSpPr>
          <p:nvPr/>
        </p:nvSpPr>
        <p:spPr bwMode="auto">
          <a:xfrm>
            <a:off x="1259632" y="116632"/>
            <a:ext cx="7200800" cy="503872"/>
          </a:xfrm>
          <a:prstGeom prst="rect">
            <a:avLst/>
          </a:prstGeom>
          <a:noFill/>
          <a:ln>
            <a:noFill/>
          </a:ln>
        </p:spPr>
        <p:txBody>
          <a:bodyPr wrap="square"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«Средства массовой информации» </a:t>
            </a:r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3924300" y="1152525"/>
            <a:ext cx="4824413" cy="635000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665,0 </a:t>
            </a:r>
            <a:r>
              <a:rPr lang="ru-RU" altLang="ru-RU" sz="314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644,6</a:t>
            </a:r>
            <a:endParaRPr lang="ru-RU" altLang="ru-RU" sz="314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89" name="TextBox 1"/>
          <p:cNvSpPr txBox="1">
            <a:spLocks noChangeArrowheads="1"/>
          </p:cNvSpPr>
          <p:nvPr/>
        </p:nvSpPr>
        <p:spPr bwMode="auto">
          <a:xfrm>
            <a:off x="4276725" y="1727200"/>
            <a:ext cx="38163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96,9%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0" name="object 2"/>
          <p:cNvSpPr txBox="1">
            <a:spLocks noChangeArrowheads="1"/>
          </p:cNvSpPr>
          <p:nvPr/>
        </p:nvSpPr>
        <p:spPr bwMode="auto">
          <a:xfrm>
            <a:off x="467544" y="3050272"/>
            <a:ext cx="8353425" cy="934759"/>
          </a:xfrm>
          <a:prstGeom prst="rect">
            <a:avLst/>
          </a:prstGeom>
          <a:noFill/>
          <a:ln>
            <a:noFill/>
          </a:ln>
        </p:spPr>
        <p:txBody>
          <a:bodyPr lIns="0" tIns="72279" rIns="0" bIns="0" anchor="ctr">
            <a:spAutoFit/>
          </a:bodyPr>
          <a:lstStyle>
            <a:lvl1pPr marL="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571"/>
              </a:spcBef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«Обслуживание государственного внутреннего и муниципального долга» </a:t>
            </a:r>
          </a:p>
        </p:txBody>
      </p:sp>
      <p:sp>
        <p:nvSpPr>
          <p:cNvPr id="67591" name="TextBox 1"/>
          <p:cNvSpPr txBox="1">
            <a:spLocks noChangeArrowheads="1"/>
          </p:cNvSpPr>
          <p:nvPr/>
        </p:nvSpPr>
        <p:spPr bwMode="auto">
          <a:xfrm>
            <a:off x="4140200" y="4365104"/>
            <a:ext cx="4608513" cy="864096"/>
          </a:xfrm>
          <a:prstGeom prst="rect">
            <a:avLst/>
          </a:prstGeom>
          <a:noFill/>
          <a:ln>
            <a:noFill/>
          </a:ln>
        </p:spPr>
        <p:txBody>
          <a:bodyPr wrap="none"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57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25,9 </a:t>
            </a:r>
            <a:r>
              <a:rPr lang="ru-RU" altLang="ru-RU" sz="314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314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</a:t>
            </a:r>
            <a:r>
              <a:rPr lang="ru-RU" altLang="ru-RU" sz="314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25,8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592" name="TextBox 1"/>
          <p:cNvSpPr txBox="1">
            <a:spLocks noChangeArrowheads="1"/>
          </p:cNvSpPr>
          <p:nvPr/>
        </p:nvSpPr>
        <p:spPr bwMode="auto">
          <a:xfrm>
            <a:off x="4535488" y="5097463"/>
            <a:ext cx="3816350" cy="936625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78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178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7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</a:t>
            </a:r>
            <a:r>
              <a:rPr lang="ru-RU" altLang="ru-RU" sz="271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99,8%</a:t>
            </a:r>
            <a:endParaRPr lang="ru-RU" altLang="ru-RU" sz="27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761" name="Picture 2" descr="https://thumbs.dreamstime.com/b/%D0%B4%D0%B8%D0%B7%D0%B0%D0%B9%D0%BD-%D0%BF%D1%83%D0%B1-%D0%B8%D1%86%D0%B8%D1%81%D1%82%D0%B8%D0%BA%D0%B8-62260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836613"/>
            <a:ext cx="28082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2" name="Picture 4" descr="https://premier.region35.ru/sites/default/files/news_image/1_e147f7d4520f-1440x564_c-1024x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292600"/>
            <a:ext cx="2808288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63" name="TextBox 10"/>
          <p:cNvSpPr txBox="1">
            <a:spLocks noChangeArrowheads="1"/>
          </p:cNvSpPr>
          <p:nvPr/>
        </p:nvSpPr>
        <p:spPr bwMode="auto">
          <a:xfrm>
            <a:off x="7189787" y="692696"/>
            <a:ext cx="195421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413" tIns="51206" rIns="102413" bIns="51206">
            <a:spAutoFit/>
          </a:bodyPr>
          <a:lstStyle/>
          <a:p>
            <a:pPr eaLnBrk="1" hangingPunct="1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67</a:t>
            </a:fld>
            <a:endParaRPr lang="ru-RU" altLang="ru-RU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23850" y="17421"/>
            <a:ext cx="8569325" cy="1736808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Структура программно-целевого бюджета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 Алапаевское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по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расходам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 2025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</a:p>
          <a:p>
            <a:pPr>
              <a:defRPr/>
            </a:pP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0" y="266700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0" y="5343525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>
              <a:tabLst>
                <a:tab pos="422275" algn="l"/>
              </a:tabLst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785457-169C-4069-B9A3-8465BAA917D8}" type="slidenum">
              <a:rPr lang="ru-RU" altLang="ru-RU" smtClean="0"/>
              <a:pPr>
                <a:defRPr/>
              </a:pPr>
              <a:t>68</a:t>
            </a:fld>
            <a:endParaRPr lang="ru-RU" altLang="ru-RU"/>
          </a:p>
        </p:txBody>
      </p:sp>
      <p:sp>
        <p:nvSpPr>
          <p:cNvPr id="8" name="TextBox 1"/>
          <p:cNvSpPr txBox="1"/>
          <p:nvPr/>
        </p:nvSpPr>
        <p:spPr>
          <a:xfrm>
            <a:off x="7092280" y="2564904"/>
            <a:ext cx="1943769" cy="31476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179512" y="1412776"/>
            <a:ext cx="87849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структуре расходов за 2025 год программная часть исполнена в сумме 2 524 220,7 тыс. рублей или 98,2% к годовым назначениям (план 2 570 136,8 тыс. рублей) и составила 93,6% от общего объема расходов,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непрограммные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направления деятельности исполнены в сумме 173 964,8 тыс. рублей или 93,6% к годовым назначениям (план 185 860,6 тыс. рублей) и составили 6,4% от общего объема расходов.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995936" y="2636912"/>
          <a:ext cx="5148064" cy="422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179512" y="2708920"/>
          <a:ext cx="4572000" cy="367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2048"/>
          </a:xfrm>
        </p:spPr>
        <p:txBody>
          <a:bodyPr/>
          <a:lstStyle/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Исполнение муниципальных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программ</a:t>
            </a:r>
            <a:endParaRPr lang="ru-RU" altLang="ru-RU" sz="28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69</a:t>
            </a:fld>
            <a:endParaRPr lang="ru-RU" alt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79513" y="404664"/>
          <a:ext cx="8712968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«Развитие системы образования и реализация молодежной политики в муниципальном образовании Алапаевское 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 2028 года"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67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196752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дошкольного образования для детей в возрасте от 3 до 7 лет;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общего и дополнительного образования;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системы образование и создание условий для сохранения здоровья и развития детей.</a:t>
            </a:r>
            <a:endParaRPr lang="ru-RU" dirty="0"/>
          </a:p>
        </p:txBody>
      </p:sp>
      <p:pic>
        <p:nvPicPr>
          <p:cNvPr id="132098" name="Picture 2" descr="https://avatars.mds.yandex.net/i?id=1242ad986a3937afa0a70e0f087abaf765e7227e-16931118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2592287" cy="172819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59832" y="242088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4869160"/>
            <a:ext cx="88924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Общеобразовательные организации муниципального образования Алапаевское на 2024 – 2025 учебный год укомплектованы педагогическими кадрами на 100 %, из них с высшим образованием 276 человека (79,8 %) и с СПО 70 человека (20,2 %).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5805264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территории МО Алапаевское функционируют 10 Центров образования «Точка роста».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трех школах открыт инженерный профиль в рамках проекта Уральская инженерная школа.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70</a:t>
            </a:fld>
            <a:endParaRPr lang="ru-RU" altLang="ru-RU"/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3131840" y="2780928"/>
          <a:ext cx="5616624" cy="203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88640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"Социальная поддержка населения муниципального образования Алапаевское до 2028 года"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48478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134076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3074" name="Picture 2" descr="https://avatars.mds.yandex.net/i?id=df60ceb949f8ae91910d20212df7c87baefa7553-16409040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2051720" cy="157824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112474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социальной защищенности и благосостояния граждан – получателей мер социальной поддержки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9872" y="191683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29309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Предоставлены социальные выплаты на приобретение (строительство) жилья двум молодым семьям;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Осуществление государственного полномочия Свердловской области по предоставлению отдельным категориям граждан компенсаций расходов на оплату жилого помещения и коммунальных услуг.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Предоставление материальной помощи гражданам, проживающим на территории муниципального образования Алапаевское, оказавшимся в трудной (чрезвычайной) жизненной ситуации (получили 8 чел.)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71</a:t>
            </a:fld>
            <a:endParaRPr lang="ru-RU" alt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771800" y="2420888"/>
          <a:ext cx="5976664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60648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"Совершенствование социально-экономической политики на территории муниципального образования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70080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299695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24" name="Picture 4" descr="https://avatars.mds.yandex.net/i?id=d5db0fb2f9cd83f9fa680101b97d53ed22f95ee5-14362031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2808312" cy="18722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03648" y="155679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сбалансированного социально-экономического развития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72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75856" y="3573016"/>
          <a:ext cx="5616624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90872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"Управление финансами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1663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 муниципального образования Алапаевское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9888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628800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1) повышение финансовой устойчивости местного бюджета;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2) рациональное управление средствами местного бюджета, повышение эффективности бюджетных расходов;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 эффективное управление муниципальным долгом;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4)осуществление предварительного финансового контроля за исполнением местного бюджета и контроль за соблюдением законодательства о контрактной системе в сфере закупок товаров, работ, услуг"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7984" y="3501008"/>
            <a:ext cx="41764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https://avatars.mds.yandex.net/i?id=31c43cb86ad97b4f716d7c41e7bd5bf5fceb496d-528258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2520280" cy="1656184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73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131840" y="4149080"/>
          <a:ext cx="5544616" cy="227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34076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206084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606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культуры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1052736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Духовно-нравственное развитие личности, создание условий для развития туризма, создание условий для реализации творческого потенциала нации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2098" name="Picture 2" descr="https://avatars.mds.yandex.net/i?id=a723b9fc53ccb1349894ba09d94d78fa3a30e20d-522993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2401466" cy="20882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01317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Реализация культурно-массовых мероприятий ( смотры, конкурсы);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Укрепление материально-технической базы учреждений культуры;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Информатизация музеев и библиотек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74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03848" y="2492897"/>
          <a:ext cx="561662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6876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жилищно-коммунального хозяйства и повышение энергетической эффективности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05273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качества условий проживания населения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4146" name="Picture 2" descr="https://avatars.mds.yandex.net/i?id=e27a2c097416249d8d9fe22a85b613c03614222d-1284588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3072338" cy="172819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4293096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Ремонт муниципального жилищного фонда в пяти населенных пунктах;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Переселение граждан из аварийного жилищного фонда  - 3,3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Организация и содержание зон санитарной охраны первого пояса на водозаборных участках – 6,1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Проведен капитальный ремонт, ремонт муниципальных сетей водоснабжения, водоотведения и теплоснабжения – порядка 8,2 млн. руб.;</a:t>
            </a: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модернизация систем коммунальной инфраструктуры – 26,1 млн. руб.  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75</a:t>
            </a:fld>
            <a:endParaRPr lang="ru-RU" altLang="ru-RU" dirty="0"/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3275856" y="2204864"/>
          <a:ext cx="5112568" cy="2066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2880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транспортного комплекса  муниципального образования Алапаевское до 2028 года»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764704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транспортной инфраструктуры, повышение безопасности дорожного движения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5170" name="Picture 2" descr="https://avatars.mds.yandex.net/i?id=6b84c32a48d5798ffe8e569f9bbc3822cfe7f03c-16422495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3291791" cy="172819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3528" y="3933056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2025 году по узкоколейной железной дороге перевезено 16 128 пассажиров. Проведен ремонт главного магистрально пути приобретено 11 666 шт.. Приобретены двигатели на 4 тепловоза, гидропередачи на 3 тепловоза.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ремонт автомобильных дорог общей протяжённостью 7,4 км;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обустройство пешеходных переходов, соответствующих требованиям новых национальных стандартов на дорогах местного значения;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строительство и ремонт тротуаров (ежегодно) – 1,2 км.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76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347864" y="1772816"/>
          <a:ext cx="5256584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90872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484784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"Развитие физической культуры и спорта в муниципальном образовании Алапаевское до 2030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76470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условий для развития физической культуры и спорт на территории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6194" name="Picture 2" descr="https://avatars.mds.yandex.net/i?id=05d5142c0ffabd815fd05615bb30c373f09f8076-5679824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016224" cy="201622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51520" y="3789040"/>
            <a:ext cx="871296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Организовано и проведено 124 мероприятий, из них: областного уровня 15 мероприятий (1124 участников), межмуниципального уровня 33 мероприятий (3268 участника) и муниципального уровня 76 мероприятий (13256 участника), всего 17648 участников. Также спортсмены МО Алапаевское приняли участие в 18 мероприятиях областного уровня. </a:t>
            </a: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В МО Алапаевское ведется целенаправленная работа с населением всех возрастов по пропаганде комплекса ГТО, за отчетный период удалось организовать и провести более 30 физкультурных и спортивных мероприятий по реализации комплекса ГТО, в которых приняло участие более 1900 человек, также проведено 10 тестирований комплекса ГТО, количество граждан, выполнивших на знаки отличия, составило 1026 человек.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77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059832" y="1916832"/>
          <a:ext cx="5760640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9675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198884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"Обеспечение общественной безопасности на территории муниципального образования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908720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Защита от чрезвычайных ситуаций и обеспечение рациональной безопасности, гражданская защита. Пожарная безопасность и профилактика правонарушений.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9266" name="Picture 2" descr="В КФУ обсудили антитеррористическую деятельность - You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2944326" cy="165618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95536" y="46531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* В среднем ежегодно осуществляется опашка 242 км. минерализованных полос.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*  На предприятиях и в учреждениях, осуществляющих свою деятельность на территории МО Алапаевское, создано 19 нештатных формирований гражданской обороны общей численностью 190 человек.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78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347864" y="2420888"/>
          <a:ext cx="547260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8072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155679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"Формирование современной городской среды на территории муниципального образования Алапаевское на 2018-2030 годы"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76470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уровня комфорта городской среды для улучшения условий проживания жителей муниципального образования Алапаевское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8242" name="Picture 2" descr="https://avatars.mds.yandex.net/i?id=b4186b15f613f9a21a0b557be3775d4fb9ecf14e-5210329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916832"/>
            <a:ext cx="2880320" cy="18722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3861048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приобретение контейнерного оборудования и содержанию контейнерных площадок в сельских населенных пунктах;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обустройство мест отдыха населения в Свердловской области – реализован проект «Благоустройство общественной территории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КулПарк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Семь-Я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Верхняя Синячиха;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реализованы проекты: «Благоустройство центральной площади в с. Кировское»;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парка «Времена Стихий» в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Деево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проведены мероприятия по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аккарицидной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обработке и очистке общественных территорий от мусора и снега.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79</a:t>
            </a:fld>
            <a:endParaRPr lang="ru-RU" altLang="ru-RU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347864" y="1844824"/>
          <a:ext cx="554461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91683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5896" y="2996952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Объемы финансирования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88640"/>
            <a:ext cx="78488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"Профилактика  терроризма и экстремизма, гармонизация межнациональных 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межкофессиональных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отношений в муниципальном образовании Алапаевское до 2028 года"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628800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антитеррористической деятельности, противодействие возможным фактам проявления терроризма и экстремизма, формирование толерантной среды на основе ценностей многонационального российского общества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7218" name="Picture 2" descr="ПАМЯТКА родителям по профилактике экстремиз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2843808" cy="1895873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80</a:t>
            </a:fld>
            <a:endParaRPr lang="ru-RU" altLang="ru-RU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851920" y="3645024"/>
          <a:ext cx="4968552" cy="230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05"/>
            <a:ext cx="9144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 smtClean="0">
                <a:latin typeface="Times New Roman"/>
                <a:ea typeface="Calibri"/>
              </a:rPr>
              <a:t>ИНИЦИАТИВНОЕ БЮДЖЕТИРОВАНИЕꞌ 25 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60977"/>
            <a:ext cx="4032448" cy="27601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10490" tIns="55245" rIns="110490" bIns="55245" numCol="1" spcCol="1270" anchor="ctr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проектов реализовано,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 том числе (по отраслям):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благоустройство;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туризм;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спорт;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образование;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культура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509120"/>
            <a:ext cx="2952328" cy="2016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8580" tIns="34290" rIns="68580" bIns="34290" numCol="1" spcCol="1270" anchor="ctr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проекта с участием областных средств; </a:t>
            </a:r>
          </a:p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проектов на местном уровне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4581128"/>
            <a:ext cx="57606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Общая стоимость проектов –  8 973,5 тыс. рублей,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 – 1 430,5 тыс. рублей; 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 –  6 282,8 тыс. рублей;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Население –  321,7 тыс. рублей;</a:t>
            </a:r>
          </a:p>
          <a:p>
            <a:pPr marL="171450" lvl="1" indent="-171450" algn="ctr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Бизнес –  938,5 тыс. рублей.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561731" y="1052736"/>
          <a:ext cx="4582269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080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20888"/>
            <a:ext cx="28803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534,0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71" b="9545"/>
          <a:stretch/>
        </p:blipFill>
        <p:spPr bwMode="auto">
          <a:xfrm>
            <a:off x="179512" y="3933056"/>
            <a:ext cx="3240360" cy="264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252536" y="11247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>
              <a:buAutoNum type="arabicPeriod"/>
            </a:pP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«Неугасима память поколений»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памятника и благоустройство вокруг памятника в с.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Деево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11247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2. Проект «Неугасима память поколений»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памятника и благоустройство вокруг памятника в с.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Деево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08104" y="1916832"/>
            <a:ext cx="3047400" cy="2208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773,9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688,1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EKONOM~1\AppData\Local\Temp\Rar$DRa8412.6512\IMG_20251202_095257_4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500"/>
          <a:stretch/>
        </p:blipFill>
        <p:spPr bwMode="auto">
          <a:xfrm>
            <a:off x="3995936" y="3933056"/>
            <a:ext cx="4920481" cy="269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96678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20888"/>
            <a:ext cx="28803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474,2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7,2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72,0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 395,0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087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«Благоустройство территории кладбища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«В память о предках»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(ограждение территории кладбища с. Костино)</a:t>
            </a:r>
            <a:endParaRPr lang="ru-RU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«Безопасное детство!»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оборудования для детской площадки в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пгт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. Верхняя Синячиха) 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436096" y="1700808"/>
            <a:ext cx="3047400" cy="2208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230,8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12,0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23,1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195,7 т.р.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C:\Users\EKONOM~1\AppData\Local\Temp\Rar$DRa9756.9118\IMG-20251128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33056"/>
            <a:ext cx="372540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Ekonom-PC\Desktop\инициативное бюджетирование\Проекты 2025\местный\Фото с открытия\Простоквашино\-5188382307193583672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3384376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96678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5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Реализовано 5 проектов в сфере «Благоустройство»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28803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211,4 тысяч рублей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2,2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22,0 т.р.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187,2 т.р. </a:t>
            </a:r>
            <a:b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836712"/>
            <a:ext cx="7236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«Благоустройство детской спортивной игровой площадки»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уличного детского оборудования для спортивной площадки в с. Кировское) </a:t>
            </a:r>
            <a:endParaRPr lang="ru-RU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pic>
        <p:nvPicPr>
          <p:cNvPr id="10" name="Picture 6" descr="C:\Users\EKONOM~1\AppData\Local\Temp\Rar$DRa8940.46603\IMG-20251127-WA00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60848"/>
            <a:ext cx="4605755" cy="259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EKONOM~1\AppData\Local\Temp\Rar$DRa8940.45199\IMG-20251127-WA00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3023393" cy="196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EKONOM~1\AppData\Local\Temp\Rar$DRa8940.35180\IMG-20251127-WA00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52694"/>
            <a:ext cx="2961775" cy="200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96678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0829" y="-28719"/>
            <a:ext cx="916203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 1 проект в сфере «Развитие туризма»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  <a:p>
            <a:pPr algn="ctr"/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«Тропа здоровья» </a:t>
            </a:r>
          </a:p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/>
                <a:ea typeface="Times New Roman"/>
              </a:rPr>
              <a:t>(</a:t>
            </a:r>
            <a:r>
              <a:rPr lang="ru-RU" sz="2400" dirty="0">
                <a:solidFill>
                  <a:schemeClr val="tx2"/>
                </a:solidFill>
                <a:latin typeface="Times New Roman"/>
                <a:ea typeface="Calibri"/>
              </a:rPr>
              <a:t>благоустройство </a:t>
            </a:r>
            <a:r>
              <a:rPr lang="ru-RU" sz="2400" dirty="0" smtClean="0">
                <a:solidFill>
                  <a:schemeClr val="tx2"/>
                </a:solidFill>
                <a:latin typeface="Times New Roman"/>
                <a:ea typeface="Calibri"/>
              </a:rPr>
              <a:t>лесополосы в п. Курорт Самоцвет</a:t>
            </a:r>
            <a:r>
              <a:rPr lang="ru-RU" sz="2400" dirty="0" smtClean="0">
                <a:solidFill>
                  <a:schemeClr val="tx2"/>
                </a:solidFill>
                <a:latin typeface="Times New Roman"/>
                <a:ea typeface="Times New Roman"/>
              </a:rPr>
              <a:t>)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9284" y="1531965"/>
            <a:ext cx="302433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3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1988,7 тысяч рублей</a:t>
            </a:r>
          </a:p>
          <a:p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– 985,0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 783,7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200,0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Ekonom-PC\Desktop\инициативное бюджетирование\Проекты 2025\местный\Фото с открытия\Тропа здоровья\-5395600086790175628_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464" y="1340768"/>
            <a:ext cx="523098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konom-PC\Desktop\инициативное бюджетирование\Проекты 2025\местный\Фото с открытия\Тропа здоровья\-5395600086790175630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8570" y="3769083"/>
            <a:ext cx="2648963" cy="301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Ekonom-PC\Desktop\инициативное бюджетирование\Проекты 2025\местный\Фото с открытия\Тропа здоровья\-5395455943392753957_1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0329" y="4437112"/>
            <a:ext cx="2577936" cy="212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Ekonom-PC\Desktop\инициативное бюджетирование\Проекты 2025\местный\Фото с открытия\Тропа здоровья\-5395455943392753958_1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797" y="3933056"/>
            <a:ext cx="3384376" cy="249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81494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928670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-531440"/>
            <a:ext cx="82153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078" y="1700808"/>
            <a:ext cx="4201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0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2" descr="4BB80820-0D15-4D2A-8DB2-7D293EF7386D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AutoShape 4" descr="4BB80820-0D15-4D2A-8DB2-7D293EF7386D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AutoShape 9" descr="IMG_701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AutoShape 2" descr="-5417885070066303457_12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AutoShape 4" descr="-5417885070066303457_12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0" y="18864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395536" y="2276872"/>
            <a:ext cx="3047400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algn="l">
              <a:lnSpc>
                <a:spcPct val="120000"/>
              </a:lnSpc>
            </a:pPr>
            <a:r>
              <a:rPr lang="ru-RU" sz="6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477,4 тысяч </a:t>
            </a:r>
            <a:r>
              <a:rPr lang="ru-RU" sz="6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53,0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388,6 </a:t>
            </a:r>
            <a:r>
              <a:rPr lang="ru-RU" sz="6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6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9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konom-PC\Desktop\инициативное бюджетирование\Проекты 2025\местный\Фото с открытия\Костино СОШ\-5420491110192643612_1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17032"/>
            <a:ext cx="4104455" cy="28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9512" y="8367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«Пусть в сердце музыка звучит!»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(</a:t>
            </a:r>
            <a:r>
              <a:rPr lang="ru-RU" spc="-5" dirty="0" smtClean="0">
                <a:solidFill>
                  <a:schemeClr val="tx2"/>
                </a:solidFill>
                <a:latin typeface="Times New Roman"/>
                <a:ea typeface="Times New Roman"/>
              </a:rPr>
              <a:t>приобретение современного звукового оборудования в </a:t>
            </a:r>
          </a:p>
          <a:p>
            <a:pPr algn="ctr"/>
            <a:r>
              <a:rPr lang="ru-RU" spc="-5" dirty="0" smtClean="0">
                <a:solidFill>
                  <a:schemeClr val="tx2"/>
                </a:solidFill>
                <a:latin typeface="Times New Roman"/>
                <a:ea typeface="Times New Roman"/>
              </a:rPr>
              <a:t>Костинскую СОШ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)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Calibri"/>
              </a:rPr>
              <a:t> 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27984" y="8367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Проект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«Интерактивные средства обучения – залог успешного развития дошкольников»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(приобретение интерактивной панели в </a:t>
            </a:r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Деевский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/>
                <a:ea typeface="Times New Roman"/>
              </a:rPr>
              <a:t>д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/сад)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Calibri"/>
              </a:rPr>
              <a:t>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96136" y="2348880"/>
            <a:ext cx="3168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323,3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34,9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272,6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8" descr="C:\Users\Ekonom-PC\Desktop\инициативное бюджетирование\Проекты 2025\местный\Фото с открытия\Деевский дет сад\IMG_20251127_102040_edit_500543028301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717032"/>
            <a:ext cx="3312368" cy="287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478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786" y="928670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5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-531440"/>
            <a:ext cx="82153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endParaRPr lang="ru-RU" sz="5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0078" y="1700808"/>
            <a:ext cx="4201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0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AutoShape 2" descr="4BB80820-0D15-4D2A-8DB2-7D293EF7386D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AutoShape 4" descr="4BB80820-0D15-4D2A-8DB2-7D293EF7386D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4" name="AutoShape 9" descr="IMG_701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AutoShape 2" descr="-5417885070066303457_12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AutoShape 4" descr="-5417885070066303457_12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27584" y="1916832"/>
            <a:ext cx="3047400" cy="2506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algn="l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300,0 тысяч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Ekonom-PC\Desktop\инициативное бюджетирование\Проекты 2025\местный\Фото с открытия\экипировка голуб сош\10000568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3816424" cy="247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Проект 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  <a:ea typeface="Calibri"/>
              </a:rPr>
              <a:t>«Экипировка для Будущих Защитников»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(приобретение юнармейской формы - Голубковская СОШ)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0" y="18864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83671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«Школьный гардероб с зоной ожидания»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оборудования в гардеробную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Невьянской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СОШ)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580112" y="2132856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24,2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173,8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 descr="C:\Users\Ekonom-PC\Desktop\инициативное бюджетирование\Проекты 2025\местный\Фото с открытия\Гардероб Нев сош\10002095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02709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69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484784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406,1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47,3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41,0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317,8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C:\Users\Ekonom-PC\Desktop\инициативное бюджетирование\Проекты 2025\местный\Фото с открытия\Мебель сад Дюймовочка\17642319289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424847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5.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«Новая мебель»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мебели в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/сад «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Дюймовочка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» </a:t>
            </a:r>
            <a:r>
              <a:rPr lang="ru-RU" sz="1600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пгт.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Верхняя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Синячиха)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4766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6.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«Оснащение театральной площадки </a:t>
            </a:r>
          </a:p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для воспитанников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Самоцветского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/сада»</a:t>
            </a: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(косметический ремонт помещения спортивно – музыкального зала, приобретение «одежды» для сцены, костюмов, оборудования)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924944"/>
            <a:ext cx="3240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2,4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23,4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207,2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EKONOM~1\AppData\Local\Temp\Rar$DRa7256.14976\80h8tJ09JH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39655"/>
            <a:ext cx="3787015" cy="261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0"/>
            <a:ext cx="9143999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Реализовано 7 проектов в сфере «Образование»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4798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4584"/>
            <a:ext cx="9144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7. Проект 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«Актовый зал – центр развития школьника»</a:t>
            </a:r>
            <a:endParaRPr lang="ru-RU" sz="2400" b="1" dirty="0">
              <a:solidFill>
                <a:srgbClr val="1F497D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400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оборудования в актовый зал - Кировская СОШ)</a:t>
            </a:r>
            <a:endParaRPr lang="ru-RU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32403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2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430,0  </a:t>
            </a:r>
            <a:r>
              <a:rPr lang="ru-RU" sz="2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 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 </a:t>
            </a:r>
            <a:r>
              <a:rPr lang="ru-RU" sz="2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2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381,7 </a:t>
            </a:r>
            <a:r>
              <a:rPr lang="ru-RU" sz="23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 descr="C:\Users\Ekonom-PC\Desktop\инициативное бюджетирование\Проекты 2025\местный\Фото с открытия\Акт зал Кир СОШ\-5384380790399432583_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7613" y="4365104"/>
            <a:ext cx="2988454" cy="215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Ekonom-PC\Desktop\инициативное бюджетирование\Проекты 2025\местный\Фото с открытия\Акт зал Кир СОШ\IMG-20251027-WA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808" b="7931"/>
          <a:stretch/>
        </p:blipFill>
        <p:spPr bwMode="auto">
          <a:xfrm>
            <a:off x="3457463" y="992742"/>
            <a:ext cx="4779761" cy="325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29829"/>
            <a:ext cx="4687844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494577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Реализовано 4 проекта в сфере «Культура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3240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902,0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46,0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94,5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316,0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– 445,5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C:\Users\Ekonom-PC\Desktop\инициативное бюджетирование\Проекты 2025\местный\Фото с открытия\БиблиоГИД\14.11 (8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0294">
            <a:off x="190166" y="3804306"/>
            <a:ext cx="441434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926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1.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БиблиоГИД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»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</a:rPr>
              <a:t>(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приобретение двух интерактивных панелей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в </a:t>
            </a:r>
            <a:r>
              <a:rPr lang="ru-RU" dirty="0" err="1" smtClean="0">
                <a:solidFill>
                  <a:schemeClr val="tx2"/>
                </a:solidFill>
                <a:latin typeface="Times New Roman"/>
                <a:ea typeface="Calibri"/>
              </a:rPr>
              <a:t>Верхнесинячихинскую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 библиотеку</a:t>
            </a:r>
            <a:r>
              <a:rPr lang="ru-RU" dirty="0" smtClean="0">
                <a:solidFill>
                  <a:schemeClr val="tx2"/>
                </a:solidFill>
                <a:latin typeface="Times New Roman"/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Ekonom-PC\Desktop\инициативное бюджетирование\Проекты 2025\местный\Фото с открытия\БиблиоГИД\photo_2025-11-25_13-34-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2510717" cy="290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427984" y="6206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2.  «Оборудование творческой мастерской «Рукодельница»</a:t>
            </a:r>
            <a:endParaRPr lang="ru-RU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(приобретение швейного оборудования в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Раскатихинский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СК)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3640" y="1844824"/>
            <a:ext cx="324036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161,0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16,1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143,2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C:\Users\EKONOM~1\AppData\Local\Temp\Rar$DRa8576.32200\IMG-20251017-WA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1008"/>
            <a:ext cx="3134923" cy="288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78251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772816"/>
            <a:ext cx="3672408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300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183,2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19,0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162,2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EKONOM~1\AppData\Local\Temp\Rar$DRa4956.16078\IMG_20251023_1511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3096344" cy="313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206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3.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«Оснащение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Деевского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 Дома культуры оборудованием для проведения культурно – массовых мероприятий»</a:t>
            </a:r>
          </a:p>
          <a:p>
            <a:pPr lvl="0" algn="ctr"/>
            <a:r>
              <a:rPr lang="ru-RU" dirty="0" smtClean="0">
                <a:solidFill>
                  <a:schemeClr val="tx2"/>
                </a:solidFill>
                <a:latin typeface="Times New Roman"/>
              </a:rPr>
              <a:t>(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приобретение акустической системы в </a:t>
            </a:r>
            <a:r>
              <a:rPr lang="ru-RU" dirty="0" err="1" smtClean="0">
                <a:solidFill>
                  <a:schemeClr val="tx2"/>
                </a:solidFill>
                <a:latin typeface="Times New Roman"/>
                <a:ea typeface="Calibri"/>
              </a:rPr>
              <a:t>Деевский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Calibri"/>
              </a:rPr>
              <a:t> ДК</a:t>
            </a:r>
            <a:r>
              <a:rPr lang="ru-RU" dirty="0" smtClean="0">
                <a:solidFill>
                  <a:schemeClr val="tx2"/>
                </a:solidFill>
                <a:latin typeface="Times New Roman"/>
              </a:rPr>
              <a:t>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Реализовано 4 проекта в сфере «Культура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6926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4. Проект 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«Твой </a:t>
            </a:r>
            <a:r>
              <a:rPr lang="ru-RU" b="1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коворкинг</a:t>
            </a:r>
            <a:r>
              <a:rPr lang="ru-RU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»</a:t>
            </a:r>
          </a:p>
          <a:p>
            <a:pPr lvl="0" algn="ctr"/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(ремонт фойе </a:t>
            </a:r>
            <a:r>
              <a:rPr lang="ru-RU" dirty="0" err="1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Останинского</a:t>
            </a:r>
            <a:r>
              <a:rPr lang="ru-RU" dirty="0" smtClean="0">
                <a:solidFill>
                  <a:srgbClr val="1F497D">
                    <a:lumMod val="75000"/>
                  </a:srgbClr>
                </a:solidFill>
                <a:latin typeface="Times New Roman"/>
              </a:rPr>
              <a:t> ДК)</a:t>
            </a:r>
            <a:endParaRPr lang="ru-RU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556792"/>
            <a:ext cx="338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проекта:</a:t>
            </a: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793,7 тысяч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705,7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5"/>
          <a:stretch/>
        </p:blipFill>
        <p:spPr bwMode="auto">
          <a:xfrm>
            <a:off x="3995936" y="3573016"/>
            <a:ext cx="4819280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681466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8421"/>
            <a:ext cx="9144000" cy="20621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/>
                <a:ea typeface="Calibri"/>
              </a:rPr>
              <a:t>Реализован 1 проект в сфере </a:t>
            </a:r>
          </a:p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/>
                <a:ea typeface="Calibri"/>
              </a:rPr>
              <a:t>«Развитие физической культуры и спорта»</a:t>
            </a:r>
            <a:endParaRPr lang="ru-RU" sz="2200" b="1" dirty="0">
              <a:solidFill>
                <a:srgbClr val="1F497D">
                  <a:lumMod val="75000"/>
                </a:srgbClr>
              </a:solidFill>
              <a:latin typeface="Times New Roman"/>
              <a:ea typeface="Calibri"/>
            </a:endParaRPr>
          </a:p>
          <a:p>
            <a:pPr algn="ctr"/>
            <a:r>
              <a:rPr lang="ru-RU" sz="22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Calibri"/>
              </a:rPr>
              <a:t>Проект </a:t>
            </a:r>
            <a:r>
              <a:rPr lang="ru-RU" sz="2200" b="1" dirty="0" smtClean="0">
                <a:solidFill>
                  <a:srgbClr val="1F497D">
                    <a:lumMod val="75000"/>
                  </a:srgbClr>
                </a:solidFill>
                <a:latin typeface="Times New Roman"/>
                <a:ea typeface="Times New Roman"/>
              </a:rPr>
              <a:t>«Спортивный зал в селе – наш дом второй, так сохраним тепло мы в нем»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(замена окон, приобретение спортивного инвентаря для участников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клуба «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ЗОЖ Заряд»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 с.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Деево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)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94576"/>
            <a:ext cx="3024336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264,8 тысяч рублей</a:t>
            </a:r>
          </a:p>
          <a:p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– 3,0 </a:t>
            </a:r>
            <a:r>
              <a:rPr lang="ru-RU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–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26,5 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–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235,3 </a:t>
            </a:r>
            <a:r>
              <a:rPr lang="ru-RU" sz="2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EKONOM~1\AppData\Local\Temp\Rar$DRa8428.36700\20251201_181630(0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440"/>
          <a:stretch/>
        </p:blipFill>
        <p:spPr bwMode="auto">
          <a:xfrm>
            <a:off x="5436096" y="2070524"/>
            <a:ext cx="3608401" cy="322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KONOM~1\AppData\Local\Temp\Rar$DRa8428.47971\20251201_1851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9707" y="4564510"/>
            <a:ext cx="3584789" cy="223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EKONOM~1\AppData\Local\Temp\Rar$DRa8428.4545\20251201_185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90649" y="3528252"/>
            <a:ext cx="3954589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EKONOM~1\AppData\Local\Temp\Rar$DRa8428.7597\20251201_1855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7745" y="3961213"/>
            <a:ext cx="3077095" cy="267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964633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868144" y="2161570"/>
          <a:ext cx="3168352" cy="4696430"/>
        </p:xfrm>
        <a:graphic>
          <a:graphicData uri="http://schemas.openxmlformats.org/presentationml/2006/ole">
            <p:oleObj spid="_x0000_s1032" name="Acrobat Document" r:id="rId3" imgW="5667198" imgH="8020037" progId="Acrobat.Document.DC">
              <p:embed/>
            </p:oleObj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93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251520" y="404664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образование Алапаевское ежегодного участвует в конкурсе «Фестиваль лучших муниципальных практик по финансовой грамотности», который проводится Региональным центром финансовой грамотности Свердловской области, муниципальное образование Алапаевское признано одним из лучших муниципалитетов - организаторами работы по финансовой грамотности, так в 2023 году заняло 3 место, в 2024 году – 3 место и в 2025 году заняло 2 место, были вручены дипломы победителя и ценные призы.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Финансовая грамотность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1521" y="2420888"/>
          <a:ext cx="2808312" cy="4280024"/>
        </p:xfrm>
        <a:graphic>
          <a:graphicData uri="http://schemas.openxmlformats.org/presentationml/2006/ole">
            <p:oleObj spid="_x0000_s1033" name="Acrobat Document" r:id="rId4" imgW="5667198" imgH="8020037" progId="Acrobat.Document.DC">
              <p:embed/>
            </p:oleObj>
          </a:graphicData>
        </a:graphic>
      </p:graphicFrame>
      <p:pic>
        <p:nvPicPr>
          <p:cNvPr id="1029" name="Picture 5" descr="\\192.168.0.8\net$\3.Бюджетный отдел\Открытость бюд данных 05-35-276508\фингр 2024 приз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293096"/>
            <a:ext cx="1800827" cy="2433959"/>
          </a:xfrm>
          <a:prstGeom prst="rect">
            <a:avLst/>
          </a:prstGeom>
          <a:noFill/>
        </p:spPr>
      </p:pic>
      <p:pic>
        <p:nvPicPr>
          <p:cNvPr id="1028" name="Picture 4" descr="\\192.168.0.8\net$\3.Бюджетный отдел\Открытость бюд данных 05-35-276508\фото фингрм 2024г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2420888"/>
            <a:ext cx="1728192" cy="2532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ru-RU" altLang="ru-RU" sz="2929" b="1" i="1">
              <a:solidFill>
                <a:schemeClr val="bg2"/>
              </a:solidFill>
            </a:endParaRPr>
          </a:p>
        </p:txBody>
      </p:sp>
      <p:sp>
        <p:nvSpPr>
          <p:cNvPr id="71683" name="Rectangle 5"/>
          <p:cNvSpPr>
            <a:spLocks noRot="1" noChangeArrowheads="1"/>
          </p:cNvSpPr>
          <p:nvPr/>
        </p:nvSpPr>
        <p:spPr bwMode="auto">
          <a:xfrm>
            <a:off x="4648200" y="838200"/>
            <a:ext cx="3581400" cy="762000"/>
          </a:xfrm>
          <a:prstGeom prst="rect">
            <a:avLst/>
          </a:prstGeom>
          <a:noFill/>
          <a:ln>
            <a:noFill/>
          </a:ln>
        </p:spPr>
        <p:txBody>
          <a:bodyPr lIns="121257" tIns="60628" rIns="121257" bIns="6062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endParaRPr lang="ru-RU" altLang="ru-RU" sz="3572" b="1" i="1"/>
          </a:p>
          <a:p>
            <a:pPr algn="r">
              <a:defRPr/>
            </a:pPr>
            <a:endParaRPr lang="ru-RU" altLang="ru-RU" sz="3572" b="1" i="1"/>
          </a:p>
        </p:txBody>
      </p:sp>
      <p:sp>
        <p:nvSpPr>
          <p:cNvPr id="79876" name="Rectangle 6"/>
          <p:cNvSpPr>
            <a:spLocks noChangeArrowheads="1"/>
          </p:cNvSpPr>
          <p:nvPr/>
        </p:nvSpPr>
        <p:spPr bwMode="auto">
          <a:xfrm>
            <a:off x="0" y="2414588"/>
            <a:ext cx="2063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2413" tIns="51206" rIns="102413" bIns="51206" anchor="ctr"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71685" name="Rectangle 16"/>
          <p:cNvSpPr>
            <a:spLocks noChangeArrowheads="1"/>
          </p:cNvSpPr>
          <p:nvPr/>
        </p:nvSpPr>
        <p:spPr bwMode="auto">
          <a:xfrm>
            <a:off x="647700" y="93663"/>
            <a:ext cx="8208963" cy="896937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</a:rPr>
              <a:t>Объем муниципального долга, дефицит (профицит) бюджета </a:t>
            </a:r>
          </a:p>
        </p:txBody>
      </p:sp>
      <p:sp>
        <p:nvSpPr>
          <p:cNvPr id="71686" name="Прямоугольник 1"/>
          <p:cNvSpPr>
            <a:spLocks noChangeArrowheads="1"/>
          </p:cNvSpPr>
          <p:nvPr/>
        </p:nvSpPr>
        <p:spPr bwMode="auto">
          <a:xfrm>
            <a:off x="323528" y="1268760"/>
            <a:ext cx="8496944" cy="4645296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22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По итогам 2025 года сложился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бюджета в размере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2 622,2 тыс. рублей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	Муниципальный долг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01.01.2026 года - 28 664,8 тыс. рублей (100% - по бюджетным кредитам). 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Увеличение объема муниципального долга к началу 2025 года составляет 8 252,2 тыс. рублей или 40,4%, в том числе: по бюджетным кредитам – увеличение 13 431,3 тыс. рублей (на 88,2%), снижение по муниципальным гарантиям – 5 179,1 тыс. рублей (100%). </a:t>
            </a:r>
          </a:p>
          <a:p>
            <a:pPr algn="just"/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В отчетном году муниципальным образованием привлечен бюджетный кредит на покрытие временного кассового разрыва в сумме 37 500,0 тыс. рублей. Проведена реструктуризация задолженности по муниципальным долговым обязательствам со списанием 50% остатка долга (18 750,0 тыс. рублей).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94</a:t>
            </a:fld>
            <a:endParaRPr lang="ru-RU" altLang="ru-RU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8038" y="260350"/>
            <a:ext cx="5616575" cy="622300"/>
          </a:xfrm>
          <a:prstGeom prst="rect">
            <a:avLst/>
          </a:prstGeom>
        </p:spPr>
        <p:txBody>
          <a:bodyPr lIns="102413" tIns="51206" rIns="102413" bIns="51206">
            <a:spAutoFit/>
          </a:bodyPr>
          <a:lstStyle/>
          <a:p>
            <a:pPr algn="ctr" eaLnBrk="1" hangingPunct="1">
              <a:defRPr/>
            </a:pP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ru-RU" sz="157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31" name="Rectangle 1"/>
          <p:cNvSpPr>
            <a:spLocks noChangeArrowheads="1"/>
          </p:cNvSpPr>
          <p:nvPr/>
        </p:nvSpPr>
        <p:spPr bwMode="auto">
          <a:xfrm>
            <a:off x="250825" y="-86142"/>
            <a:ext cx="8713788" cy="1736808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Изменение объемов муниципального долга муниципального образования Алапаевское в течение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2022-2025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годов</a:t>
            </a:r>
          </a:p>
          <a:p>
            <a:pPr algn="r">
              <a:defRPr/>
            </a:pPr>
            <a:r>
              <a:rPr lang="ru-RU" altLang="ru-RU" sz="2214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тыс. руб.</a:t>
            </a: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95</a:t>
            </a:fld>
            <a:endParaRPr lang="ru-RU" alt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844824"/>
          <a:ext cx="91440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323529" y="-51299"/>
            <a:ext cx="8568952" cy="2077542"/>
          </a:xfrm>
          <a:prstGeom prst="rect">
            <a:avLst/>
          </a:prstGeom>
          <a:noFill/>
          <a:ln>
            <a:noFill/>
          </a:ln>
        </p:spPr>
        <p:txBody>
          <a:bodyPr wrap="square" lIns="102413" tIns="51206" rIns="102413" bIns="5120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Кредиторская задолженность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муниципального образования Алапаевское </a:t>
            </a:r>
          </a:p>
          <a:p>
            <a:pPr algn="ctr">
              <a:defRPr/>
            </a:pP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течение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2020-2026 </a:t>
            </a:r>
            <a:r>
              <a:rPr lang="ru-RU" altLang="ru-RU" sz="2800" b="1" i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годов</a:t>
            </a:r>
          </a:p>
          <a:p>
            <a:pPr algn="ctr">
              <a:defRPr/>
            </a:pPr>
            <a:r>
              <a:rPr lang="ru-RU" altLang="ru-RU" sz="2214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в тыс. руб.</a:t>
            </a: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altLang="ru-RU" sz="2214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96</a:t>
            </a:fld>
            <a:endParaRPr lang="ru-RU" alt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9512" y="1772816"/>
          <a:ext cx="878497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452438"/>
          </a:xfrm>
        </p:spPr>
        <p:txBody>
          <a:bodyPr/>
          <a:lstStyle/>
          <a:p>
            <a:pPr algn="ctr"/>
            <a:r>
              <a:rPr lang="ru-RU" sz="2400" b="1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для граждан</a:t>
            </a:r>
          </a:p>
        </p:txBody>
      </p:sp>
      <p:sp>
        <p:nvSpPr>
          <p:cNvPr id="90115" name="Содержимое 2"/>
          <p:cNvSpPr>
            <a:spLocks noGrp="1"/>
          </p:cNvSpPr>
          <p:nvPr>
            <p:ph idx="1"/>
          </p:nvPr>
        </p:nvSpPr>
        <p:spPr>
          <a:xfrm>
            <a:off x="107950" y="549275"/>
            <a:ext cx="4032250" cy="2159000"/>
          </a:xfrm>
          <a:ln w="38100" cap="rnd">
            <a:solidFill>
              <a:srgbClr val="00CCFF"/>
            </a:solidFill>
            <a:prstDash val="sysDot"/>
            <a:round/>
          </a:ln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В настоящее время на региональном уровне проводится активная работа по обеспечению прозрачности и открытости бюджета, включая мероприятия по обеспечению полного и доступного информирования граждан о бюджетной системе Свердловской области.</a:t>
            </a:r>
          </a:p>
          <a:p>
            <a:pPr algn="just"/>
            <a:endParaRPr lang="ru-RU" smtClean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284663" y="549275"/>
            <a:ext cx="4679950" cy="2447925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На официальном сайте муниципального образования Алапаевское проводится Опрос общественного мнения не тему «Бюджет для граждан», где Вы можете оставить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своѐ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мнение об опубликованной брошюре и внести свои предложения по </a:t>
            </a:r>
            <a:r>
              <a:rPr lang="ru-RU" sz="1600" kern="0" dirty="0" err="1">
                <a:latin typeface="Times New Roman" pitchFamily="18" charset="0"/>
                <a:cs typeface="Times New Roman" pitchFamily="18" charset="0"/>
              </a:rPr>
              <a:t>еѐ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содержанию, которые будут учтены при следующем составлении «Бюджет для граждан» ссылка на опрос  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kern="0" dirty="0" smtClean="0">
                <a:latin typeface="Times New Roman" pitchFamily="18" charset="0"/>
                <a:cs typeface="Times New Roman" pitchFamily="18" charset="0"/>
              </a:rPr>
              <a:t>https://alapaevskoe.ru/article/show/id/1234</a:t>
            </a:r>
            <a:r>
              <a:rPr lang="ru-RU" sz="1600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284663" y="3141663"/>
            <a:ext cx="4679950" cy="3600450"/>
          </a:xfrm>
          <a:prstGeom prst="rect">
            <a:avLst/>
          </a:prstGeom>
          <a:noFill/>
          <a:ln w="47625" cap="rnd">
            <a:solidFill>
              <a:srgbClr val="00CCFF"/>
            </a:solidFill>
            <a:prstDash val="lgDashDot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С 2018 года на территории муниципального образования Алапаевское осуществляется внедрение механизмов инициативного бюджетирования.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   В соответствии с Порядком софинансирования инициируемых гражданами проектов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осуществляется из 4-х источников: за счет средств населения (минимальный уровень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софинансирования от стоимости проекта от 1% для жителей сельских населенных пунктов до 5%); бизнеса (10%); областного бюджета 50% но не более 2 млн. рублей); местного бюджета.</a:t>
            </a: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20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107950" y="2924175"/>
            <a:ext cx="4032250" cy="3817938"/>
          </a:xfrm>
          <a:prstGeom prst="rect">
            <a:avLst/>
          </a:prstGeom>
          <a:noFill/>
          <a:ln w="31750" cap="rnd">
            <a:solidFill>
              <a:srgbClr val="FF0000"/>
            </a:solidFill>
            <a:prstDash val="dashDot"/>
            <a:round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2000" kern="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В целях повышения открытости и прозрачности бюджетного процесса, доступности информации о бюджете гражданскому обществу с 2016 года Министерством финансов Свердловской области ежегодно проводится оценка открытости бюджетных данных в муниципальных образованиях, расположенных на территории Свердловской области,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результатам рейтинга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образование Алапаевское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занимает 1 место</a:t>
            </a:r>
            <a:r>
              <a:rPr lang="ru-RU" sz="1600" kern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ru-RU" sz="16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ru-RU" sz="3200" kern="0" dirty="0">
              <a:latin typeface="+mn-lt"/>
              <a:cs typeface="+mn-cs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97</a:t>
            </a:fld>
            <a:endParaRPr lang="ru-RU" altLang="ru-RU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1608" cy="13716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214" b="1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14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>Разработчиком презентации «Бюджет для граждан» </a:t>
            </a:r>
            <a:br>
              <a:rPr lang="ru-RU" sz="2214" dirty="0">
                <a:latin typeface="Times New Roman" pitchFamily="18" charset="0"/>
                <a:cs typeface="Times New Roman" pitchFamily="18" charset="0"/>
              </a:rPr>
            </a:br>
            <a:r>
              <a:rPr lang="ru-RU" sz="2214" dirty="0">
                <a:latin typeface="Times New Roman" pitchFamily="18" charset="0"/>
                <a:cs typeface="Times New Roman" pitchFamily="18" charset="0"/>
              </a:rPr>
              <a:t>является Финансовое управление Администрации муниципального образования Алапаевское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772816"/>
          <a:ext cx="8229600" cy="4739197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5566">
                <a:tc gridSpan="2">
                  <a:txBody>
                    <a:bodyPr/>
                    <a:lstStyle/>
                    <a:p>
                      <a:pPr marL="0" marR="0" lvl="0" indent="0" algn="ctr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A4A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5566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Начальник финансового </a:t>
                      </a: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управления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Кукарских Ирина Владимировна 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0922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г.Алапаевск, ул. Р.Люксембург, д.31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2974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(34346)3-39-</a:t>
                      </a: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 3-39-34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3266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 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alapaevskiyfo@mail.ru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70903"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8-00 до 17-00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пн,вт,ср,чт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8-00 до 16-00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обед с 12-00 до 12-48</a:t>
                      </a:r>
                    </a:p>
                    <a:p>
                      <a:pPr marL="0" marR="0" lvl="0" indent="0" algn="l" defTabSz="14335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Выходные дни –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31636D-2818-42DF-94B2-AE2612F4D7CB}" type="slidenum">
              <a:rPr lang="ru-RU" altLang="ru-RU" smtClean="0"/>
              <a:pPr>
                <a:defRPr/>
              </a:pPr>
              <a:t>98</a:t>
            </a:fld>
            <a:endParaRPr lang="ru-RU" altLang="ru-RU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1600200" y="457200"/>
            <a:ext cx="7924800" cy="4572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2429" b="1">
                <a:solidFill>
                  <a:schemeClr val="folHlink"/>
                </a:solidFill>
              </a:rPr>
              <a:t>Муниципальное образование Алапаевское</a:t>
            </a:r>
          </a:p>
        </p:txBody>
      </p:sp>
      <p:sp>
        <p:nvSpPr>
          <p:cNvPr id="83971" name="Rectangle 4"/>
          <p:cNvSpPr>
            <a:spLocks noChangeArrowheads="1"/>
          </p:cNvSpPr>
          <p:nvPr/>
        </p:nvSpPr>
        <p:spPr bwMode="auto">
          <a:xfrm>
            <a:off x="762000" y="3048000"/>
            <a:ext cx="8001000" cy="1676400"/>
          </a:xfrm>
          <a:prstGeom prst="rect">
            <a:avLst/>
          </a:prstGeom>
          <a:noFill/>
          <a:ln>
            <a:noFill/>
          </a:ln>
        </p:spPr>
        <p:txBody>
          <a:bodyPr lIns="102413" tIns="51206" rIns="102413" bIns="51206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ru-RU" altLang="ru-RU" sz="4714" b="1" i="1"/>
              <a:t>Благодарю за внимание!</a:t>
            </a:r>
          </a:p>
        </p:txBody>
      </p:sp>
      <p:pic>
        <p:nvPicPr>
          <p:cNvPr id="96260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200" y="228600"/>
            <a:ext cx="70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D3BF1D-B088-4CC6-A7EB-AA60F8A271CA}" type="slidenum">
              <a:rPr lang="ru-RU" altLang="ru-RU" smtClean="0"/>
              <a:pPr>
                <a:defRPr/>
              </a:pPr>
              <a:t>99</a:t>
            </a:fld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Пиксел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46557</TotalTime>
  <Words>5714</Words>
  <Application>Microsoft Office PowerPoint</Application>
  <PresentationFormat>Экран (4:3)</PresentationFormat>
  <Paragraphs>1253</Paragraphs>
  <Slides>99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99</vt:i4>
      </vt:variant>
    </vt:vector>
  </HeadingPairs>
  <TitlesOfParts>
    <vt:vector size="101" baseType="lpstr">
      <vt:lpstr>Пиксел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Сопоставление основных параметров бюджета муниципального образования Алапаевское с основными параметрами бюджетов отдельных муниципальных образований Свердловской области</vt:lpstr>
      <vt:lpstr>Основные параметры местного бюджета,                                 млн. рублей </vt:lpstr>
      <vt:lpstr>Основные параметры исполнения бюджета  за 2025 год </vt:lpstr>
      <vt:lpstr>Направления зачисления налогов, уплачиваемых гражданами  МУНИЦИПАЛЬНОГО ОБРАЗОВАНИЯ АЛАПАЕВСКОЕ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Общегосударственные вопросы</vt:lpstr>
      <vt:lpstr>Слайд 26</vt:lpstr>
      <vt:lpstr>ОБЕСПЕЧЕНИЕ ДЕЯТЕЛЬНОСТИ АДМИНИСТРАЦИИ И РАБОТА с НАСЕЛЕНИЕМ</vt:lpstr>
      <vt:lpstr>Слайд 28</vt:lpstr>
      <vt:lpstr>«Национальная оборона»</vt:lpstr>
      <vt:lpstr>«Национальная безопасность и правоохранительная деятельность»</vt:lpstr>
      <vt:lpstr>Обеспечение пожарной безопасности в лесах</vt:lpstr>
      <vt:lpstr>Обеспечение безопасности людей на водных объектах </vt:lpstr>
      <vt:lpstr>Обучение населения и тренировки по гражданской защите</vt:lpstr>
      <vt:lpstr> «Национальная экономика»</vt:lpstr>
      <vt:lpstr> «Национальная экономика»</vt:lpstr>
      <vt:lpstr>Слайд 36</vt:lpstr>
      <vt:lpstr>Расходы бюджета муниципального образования Алапаевское за счет Дорожного фонда</vt:lpstr>
      <vt:lpstr>Слайд 38</vt:lpstr>
      <vt:lpstr>Слайд 39</vt:lpstr>
      <vt:lpstr>«Жилищно-коммунальное хозяйство»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Социальная сфера: ОБРАЗОВАНИЕ</vt:lpstr>
      <vt:lpstr>Социальная сфера: ОБРАЗОВАНИЕ</vt:lpstr>
      <vt:lpstr>Социальная сфера: ОБРАЗОВАНИЕ</vt:lpstr>
      <vt:lpstr>Социальная сфера: ОБРАЗОВАНИЕ</vt:lpstr>
      <vt:lpstr>Социальная сфера: ОБРАЗОВАНИЕ</vt:lpstr>
      <vt:lpstr>Молодежная политика</vt:lpstr>
      <vt:lpstr>Слайд 57</vt:lpstr>
      <vt:lpstr>Социальная сфера: КУЛЬТУРА</vt:lpstr>
      <vt:lpstr>Социальная сфера: КУЛЬТУРА</vt:lpstr>
      <vt:lpstr>Социальная сфера: КУЛЬТУРА</vt:lpstr>
      <vt:lpstr>Слайд 61</vt:lpstr>
      <vt:lpstr>Поддержка участников СВО и членов их семей</vt:lpstr>
      <vt:lpstr>Слайд 63</vt:lpstr>
      <vt:lpstr>ФИЗИЧЕСКАЯ КУЛЬТУРА И СПОРТ</vt:lpstr>
      <vt:lpstr>Мероприятия в сфере физическая культура и спорт</vt:lpstr>
      <vt:lpstr>Мероприятия в сфере физическая культура и спорт</vt:lpstr>
      <vt:lpstr>Слайд 67</vt:lpstr>
      <vt:lpstr>Слайд 68</vt:lpstr>
      <vt:lpstr>Исполнение муниципальных программ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Дополнительная информация для граждан</vt:lpstr>
      <vt:lpstr>Контактная информация Разработчиком презентации «Бюджет для граждан»  является Финансовое управление Администрации муниципального образования Алапаевское</vt:lpstr>
      <vt:lpstr>Слайд 99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3496</cp:revision>
  <cp:lastPrinted>2024-05-29T10:16:49Z</cp:lastPrinted>
  <dcterms:created xsi:type="dcterms:W3CDTF">1601-01-01T00:00:00Z</dcterms:created>
  <dcterms:modified xsi:type="dcterms:W3CDTF">2026-08-18T08:50:37Z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